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3.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6.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7.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8.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9.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10.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11.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12.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13.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4.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15.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16.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17.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8.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19.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20.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notesSlides/notesSlide21.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handoutMasterIdLst>
    <p:handoutMasterId r:id="rId40"/>
  </p:handoutMasterIdLst>
  <p:sldIdLst>
    <p:sldId id="873" r:id="rId2"/>
    <p:sldId id="310" r:id="rId3"/>
    <p:sldId id="404" r:id="rId4"/>
    <p:sldId id="654" r:id="rId5"/>
    <p:sldId id="312" r:id="rId6"/>
    <p:sldId id="378" r:id="rId7"/>
    <p:sldId id="655" r:id="rId8"/>
    <p:sldId id="612" r:id="rId9"/>
    <p:sldId id="611" r:id="rId10"/>
    <p:sldId id="617" r:id="rId11"/>
    <p:sldId id="863" r:id="rId12"/>
    <p:sldId id="864" r:id="rId13"/>
    <p:sldId id="656" r:id="rId14"/>
    <p:sldId id="794" r:id="rId15"/>
    <p:sldId id="838" r:id="rId16"/>
    <p:sldId id="803" r:id="rId17"/>
    <p:sldId id="815" r:id="rId18"/>
    <p:sldId id="795" r:id="rId19"/>
    <p:sldId id="842" r:id="rId20"/>
    <p:sldId id="859" r:id="rId21"/>
    <p:sldId id="858" r:id="rId22"/>
    <p:sldId id="644" r:id="rId23"/>
    <p:sldId id="841" r:id="rId24"/>
    <p:sldId id="645" r:id="rId25"/>
    <p:sldId id="742" r:id="rId26"/>
    <p:sldId id="839" r:id="rId27"/>
    <p:sldId id="874" r:id="rId28"/>
    <p:sldId id="855" r:id="rId29"/>
    <p:sldId id="865" r:id="rId30"/>
    <p:sldId id="866" r:id="rId31"/>
    <p:sldId id="867" r:id="rId32"/>
    <p:sldId id="868" r:id="rId33"/>
    <p:sldId id="869" r:id="rId34"/>
    <p:sldId id="870" r:id="rId35"/>
    <p:sldId id="871" r:id="rId36"/>
    <p:sldId id="872" r:id="rId37"/>
    <p:sldId id="460" r:id="rId38"/>
  </p:sldIdLst>
  <p:sldSz cx="12192000" cy="6858000"/>
  <p:notesSz cx="7104063" cy="10234613"/>
  <p:custDataLst>
    <p:tags r:id="rId41"/>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15:guide id="1" orient="horz" pos="178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曹东辉" initials="曹东辉" lastIdx="0" clrIdx="0"/>
  <p:cmAuthor id="2001" name="骆倩怡_Znauj26B" initials="authorId_382814100" lastIdx="0" clrIdx="0"/>
  <p:cmAuthor id="1" name="lenovo" initials="l" lastIdx="1" clrIdx="0"/>
  <p:cmAuthor id="2" name="作者" initials="作" lastIdx="0" clrIdx="1"/>
  <p:cmAuthor id="3" name="youyejun" initials="y" lastIdx="1" clrIdx="2"/>
  <p:cmAuthor id="4" name="李鹏飞_6bQfzI3a" initials="李" lastIdx="0" clrIdx="0"/>
  <p:cmAuthor id="5" name="13164036" initials="1" lastIdx="2" clrIdx="4"/>
  <p:cmAuthor id="6" name="ThinkPad" initials="T" lastIdx="1" clrIdx="5"/>
  <p:cmAuthor id="7" name="熊仪_aYju7RJj" initials="熊" lastIdx="0" clrIdx="0"/>
  <p:cmAuthor id="8" name="yifei" initials="y" lastIdx="1" clrIdx="7"/>
  <p:cmAuthor id="9" name="ADMIN" initials="A" lastIdx="1" clrIdx="8"/>
  <p:cmAuthor id="14" name="1251452116@qq.com" initials="" lastIdx="0" clrIdx="13"/>
  <p:cmAuthor id="15" name="Dillion Wong" initials="DW" lastIdx="0" clrIdx="14"/>
  <p:cmAuthor id="16" name="l" initials="l" lastIdx="0" clrIdx="15"/>
  <p:cmAuthor id="17" name="amdin" initials="a" lastIdx="0" clrIdx="16"/>
  <p:cmAuthor id="76" name="firrds" initials="f" lastIdx="1" clrIdx="25"/>
  <p:cmAuthor id="18" name="user" initials="u" lastIdx="0" clrIdx="17"/>
  <p:cmAuthor id="77" name="qian fanyue" initials="qf" lastIdx="2" clrIdx="26"/>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B2"/>
    <a:srgbClr val="FFFFFF"/>
    <a:srgbClr val="053D90"/>
    <a:srgbClr val="DCDCDC"/>
    <a:srgbClr val="F0F0F0"/>
    <a:srgbClr val="E6E6E6"/>
    <a:srgbClr val="C8C8C8"/>
    <a:srgbClr val="FAFAFA"/>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A4464172-B0EB-4E37-B8E9-B3ED9FFC01B1}" styleName="表样式 1">
    <a:wholeTbl>
      <a:tcTxStyle>
        <a:fontRef idx="none">
          <a:srgbClr val="000000"/>
        </a:fontRef>
      </a:tcTxStyle>
      <a:tcStyle>
        <a:tcBdr>
          <a:left>
            <a:ln w="12700" cmpd="sng">
              <a:solidFill>
                <a:schemeClr val="accent1"/>
              </a:solidFill>
              <a:prstDash val="solid"/>
            </a:ln>
          </a:left>
          <a:right>
            <a:ln w="12700" cmpd="sng">
              <a:solidFill>
                <a:schemeClr val="accent1"/>
              </a:solidFill>
              <a:prstDash val="solid"/>
            </a:ln>
          </a:right>
          <a:top>
            <a:ln w="12700" cmpd="sng">
              <a:solidFill>
                <a:schemeClr val="accent1"/>
              </a:solidFill>
              <a:prstDash val="solid"/>
            </a:ln>
          </a:top>
          <a:bottom>
            <a:ln w="12700" cmpd="sng">
              <a:solidFill>
                <a:schemeClr val="accent1"/>
              </a:solidFill>
              <a:prstDash val="solid"/>
            </a:ln>
          </a:bottom>
          <a:insideH>
            <a:ln>
              <a:noFill/>
            </a:ln>
          </a:insideH>
          <a:insideV>
            <a:ln>
              <a:noFill/>
            </a:ln>
          </a:insideV>
        </a:tcBdr>
        <a:fill>
          <a:solidFill>
            <a:srgbClr val="FFFFFF"/>
          </a:solidFill>
        </a:fill>
      </a:tcStyle>
    </a:wholeTbl>
    <a:band2H>
      <a:tcStyle>
        <a:tcBdr/>
        <a:fill>
          <a:solidFill>
            <a:schemeClr val="accent1">
              <a:lumMod val="10000"/>
              <a:lumOff val="90000"/>
            </a:schemeClr>
          </a:solidFill>
        </a:fill>
      </a:tcStyle>
    </a:band2H>
    <a:band1V>
      <a:tcStyle>
        <a:tcBdr/>
        <a:fill>
          <a:solidFill>
            <a:schemeClr val="accent1">
              <a:lumMod val="10000"/>
              <a:lumOff val="90000"/>
            </a:schemeClr>
          </a:solidFill>
        </a:fill>
      </a:tcStyle>
    </a:band1V>
    <a:lastCol>
      <a:tcTxStyle b="on">
        <a:fontRef idx="none">
          <a:srgbClr val="08090C"/>
        </a:fontRef>
      </a:tcTxStyle>
      <a:tcStyle>
        <a:tcBdr>
          <a:left>
            <a:ln>
              <a:noFill/>
            </a:ln>
          </a:left>
          <a:right>
            <a:ln w="12700" cmpd="sng">
              <a:solidFill>
                <a:schemeClr val="accent1"/>
              </a:solidFill>
              <a:prstDash val="solid"/>
            </a:ln>
          </a:right>
          <a:top>
            <a:ln w="12700" cmpd="sng">
              <a:solidFill>
                <a:schemeClr val="accent1"/>
              </a:solidFill>
              <a:prstDash val="solid"/>
            </a:ln>
          </a:top>
          <a:bottom>
            <a:ln w="12700" cmpd="sng">
              <a:solidFill>
                <a:schemeClr val="accent1"/>
              </a:solidFill>
              <a:prstDash val="solid"/>
            </a:ln>
          </a:bottom>
          <a:insideH>
            <a:ln>
              <a:noFill/>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12700" cmpd="sng">
              <a:solidFill>
                <a:schemeClr val="accent1"/>
              </a:solidFill>
              <a:prstDash val="solid"/>
            </a:ln>
          </a:left>
          <a:right>
            <a:ln>
              <a:noFill/>
            </a:ln>
          </a:right>
          <a:top>
            <a:ln w="12700" cmpd="sng">
              <a:solidFill>
                <a:schemeClr val="accent1"/>
              </a:solidFill>
              <a:prstDash val="solid"/>
            </a:ln>
          </a:top>
          <a:bottom>
            <a:ln w="12700" cmpd="sng">
              <a:solidFill>
                <a:schemeClr val="accent1"/>
              </a:solidFill>
              <a:prstDash val="solid"/>
            </a:ln>
          </a:bottom>
          <a:insideH>
            <a:ln>
              <a:noFill/>
            </a:ln>
          </a:insideH>
          <a:insideV>
            <a:ln>
              <a:noFill/>
            </a:ln>
          </a:insideV>
        </a:tcBdr>
        <a:fill>
          <a:solidFill>
            <a:schemeClr val="accent1">
              <a:lumMod val="20000"/>
              <a:lumOff val="80000"/>
            </a:schemeClr>
          </a:solidFill>
        </a:fill>
      </a:tcStyle>
    </a:firstCol>
    <a:lastRow>
      <a:tcTxStyle b="on">
        <a:fontRef idx="none">
          <a:srgbClr val="FFFFFF"/>
        </a:fontRef>
      </a:tcTxStyle>
      <a:tcStyle>
        <a:tcBdr>
          <a:left>
            <a:ln w="12700" cmpd="sng">
              <a:solidFill>
                <a:schemeClr val="accent1"/>
              </a:solidFill>
              <a:prstDash val="solid"/>
            </a:ln>
          </a:left>
          <a:right>
            <a:ln w="12700" cmpd="sng">
              <a:solidFill>
                <a:schemeClr val="accent1"/>
              </a:solidFill>
              <a:prstDash val="solid"/>
            </a:ln>
          </a:right>
          <a:top>
            <a:ln w="12700" cmpd="sng">
              <a:solidFill>
                <a:schemeClr val="accent1"/>
              </a:solidFill>
              <a:prstDash val="solid"/>
            </a:ln>
          </a:top>
          <a:bottom>
            <a:ln w="12700" cmpd="sng">
              <a:solidFill>
                <a:schemeClr val="accent1"/>
              </a:solidFill>
              <a:prstDash val="solid"/>
            </a:ln>
          </a:bottom>
          <a:insideH>
            <a:ln>
              <a:noFill/>
            </a:ln>
          </a:insideH>
          <a:insideV>
            <a:ln>
              <a:noFill/>
            </a:ln>
          </a:insideV>
        </a:tcBdr>
        <a:fill>
          <a:solidFill>
            <a:schemeClr val="accent1"/>
          </a:solidFill>
        </a:fill>
      </a:tcStyle>
    </a:lastRow>
    <a:seCell>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w="12700" cmpd="sng">
              <a:solidFill>
                <a:schemeClr val="accent1"/>
              </a:solidFill>
              <a:prstDash val="solid"/>
            </a:ln>
          </a:left>
          <a:right>
            <a:ln w="12700" cmpd="sng">
              <a:solidFill>
                <a:schemeClr val="accent1"/>
              </a:solidFill>
              <a:prstDash val="solid"/>
            </a:ln>
          </a:right>
          <a:top>
            <a:ln w="12700" cmpd="sng">
              <a:solidFill>
                <a:schemeClr val="accent1"/>
              </a:solidFill>
              <a:prstDash val="solid"/>
            </a:ln>
          </a:top>
          <a:bottom>
            <a:ln w="12700" cmpd="sng">
              <a:solidFill>
                <a:schemeClr val="accent1"/>
              </a:solidFill>
              <a:prstDash val="solid"/>
            </a:ln>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p:restoredTop sz="94660"/>
  </p:normalViewPr>
  <p:slideViewPr>
    <p:cSldViewPr snapToGrid="0" showGuides="1">
      <p:cViewPr varScale="1">
        <p:scale>
          <a:sx n="65" d="100"/>
          <a:sy n="65" d="100"/>
        </p:scale>
        <p:origin x="728" y="44"/>
      </p:cViewPr>
      <p:guideLst>
        <p:guide orient="horz" pos="1780"/>
        <p:guide pos="3840"/>
      </p:guideLst>
    </p:cSldViewPr>
  </p:slideViewPr>
  <p:notesTextViewPr>
    <p:cViewPr>
      <p:scale>
        <a:sx n="3" d="2"/>
        <a:sy n="3" d="2"/>
      </p:scale>
      <p:origin x="0" y="0"/>
    </p:cViewPr>
  </p:notesTextViewPr>
  <p:sorterViewPr>
    <p:cViewPr>
      <p:scale>
        <a:sx n="100" d="100"/>
        <a:sy n="100" d="100"/>
      </p:scale>
      <p:origin x="0" y="4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页眉占位符 1"/>
          <p:cNvSpPr>
            <a:spLocks noGrp="1"/>
          </p:cNvSpPr>
          <p:nvPr>
            <p:ph type="hdr" sz="quarter"/>
          </p:nvPr>
        </p:nvSpPr>
        <p:spPr>
          <a:xfrm>
            <a:off x="0" y="0"/>
            <a:ext cx="3078690" cy="513924"/>
          </a:xfrm>
          <a:prstGeom prst="rect">
            <a:avLst/>
          </a:prstGeom>
          <a:noFill/>
          <a:ln w="9525">
            <a:noFill/>
          </a:ln>
        </p:spPr>
        <p:txBody>
          <a:bodyPr lIns="99064" tIns="49532" rIns="99064" bIns="49532"/>
          <a:lstStyle/>
          <a:p>
            <a:pPr defTabSz="991235"/>
            <a:endParaRPr lang="zh-CN" altLang="en-US" dirty="0">
              <a:latin typeface="Calibri" panose="020F0502020204030204" pitchFamily="34" charset="0"/>
              <a:ea typeface="宋体" panose="02010600030101010101" pitchFamily="2" charset="-122"/>
            </a:endParaRPr>
          </a:p>
        </p:txBody>
      </p:sp>
      <p:sp>
        <p:nvSpPr>
          <p:cNvPr id="16387" name="日期占位符 2"/>
          <p:cNvSpPr>
            <a:spLocks noGrp="1"/>
          </p:cNvSpPr>
          <p:nvPr>
            <p:ph type="dt" sz="quarter" idx="1"/>
          </p:nvPr>
        </p:nvSpPr>
        <p:spPr>
          <a:xfrm>
            <a:off x="4024248" y="0"/>
            <a:ext cx="3078689" cy="513924"/>
          </a:xfrm>
          <a:prstGeom prst="rect">
            <a:avLst/>
          </a:prstGeom>
          <a:noFill/>
          <a:ln w="9525">
            <a:noFill/>
          </a:ln>
        </p:spPr>
        <p:txBody>
          <a:bodyPr lIns="99064" tIns="49532" rIns="99064" bIns="49532"/>
          <a:lstStyle/>
          <a:p>
            <a:pPr algn="r" defTabSz="991235"/>
            <a:fld id="{BB962C8B-B14F-4D97-AF65-F5344CB8AC3E}" type="datetimeFigureOut">
              <a:rPr lang="zh-CN" altLang="en-US" dirty="0">
                <a:latin typeface="Calibri" panose="020F0502020204030204" pitchFamily="34" charset="0"/>
                <a:ea typeface="宋体" panose="02010600030101010101" pitchFamily="2" charset="-122"/>
              </a:rPr>
              <a:t>2025/9/4</a:t>
            </a:fld>
            <a:endParaRPr lang="zh-CN" altLang="en-US" dirty="0">
              <a:latin typeface="Calibri" panose="020F0502020204030204" pitchFamily="34" charset="0"/>
              <a:ea typeface="宋体" panose="02010600030101010101" pitchFamily="2" charset="-122"/>
            </a:endParaRPr>
          </a:p>
        </p:txBody>
      </p:sp>
      <p:sp>
        <p:nvSpPr>
          <p:cNvPr id="16388" name="页脚占位符 3"/>
          <p:cNvSpPr>
            <a:spLocks noGrp="1"/>
          </p:cNvSpPr>
          <p:nvPr>
            <p:ph type="ftr" sz="quarter" idx="2"/>
          </p:nvPr>
        </p:nvSpPr>
        <p:spPr>
          <a:xfrm>
            <a:off x="0" y="9720689"/>
            <a:ext cx="3078690" cy="513924"/>
          </a:xfrm>
          <a:prstGeom prst="rect">
            <a:avLst/>
          </a:prstGeom>
          <a:noFill/>
          <a:ln w="9525">
            <a:noFill/>
          </a:ln>
        </p:spPr>
        <p:txBody>
          <a:bodyPr lIns="99064" tIns="49532" rIns="99064" bIns="49532" anchor="b" anchorCtr="0"/>
          <a:lstStyle/>
          <a:p>
            <a:pPr defTabSz="991235"/>
            <a:endParaRPr lang="zh-CN" altLang="en-US" dirty="0">
              <a:latin typeface="Calibri" panose="020F0502020204030204" pitchFamily="34" charset="0"/>
              <a:ea typeface="宋体" panose="02010600030101010101" pitchFamily="2" charset="-122"/>
            </a:endParaRPr>
          </a:p>
        </p:txBody>
      </p:sp>
      <p:sp>
        <p:nvSpPr>
          <p:cNvPr id="16389" name="灯片编号占位符 4"/>
          <p:cNvSpPr>
            <a:spLocks noGrp="1"/>
          </p:cNvSpPr>
          <p:nvPr>
            <p:ph type="sldNum" sz="quarter" idx="3"/>
          </p:nvPr>
        </p:nvSpPr>
        <p:spPr>
          <a:xfrm>
            <a:off x="4024248" y="9720689"/>
            <a:ext cx="3078689" cy="513924"/>
          </a:xfrm>
          <a:prstGeom prst="rect">
            <a:avLst/>
          </a:prstGeom>
          <a:noFill/>
          <a:ln w="9525">
            <a:noFill/>
          </a:ln>
        </p:spPr>
        <p:txBody>
          <a:bodyPr lIns="99064" tIns="49532" rIns="99064" bIns="49532" anchor="b" anchorCtr="0"/>
          <a:lstStyle/>
          <a:p>
            <a:pPr algn="r" defTabSz="991235"/>
            <a:fld id="{9A0DB2DC-4C9A-4742-B13C-FB6460FD3503}" type="slidenum">
              <a:rPr lang="zh-CN" altLang="en-US" dirty="0">
                <a:latin typeface="Calibri" panose="020F0502020204030204" pitchFamily="34" charset="0"/>
                <a:ea typeface="宋体" panose="02010600030101010101" pitchFamily="2" charset="-122"/>
              </a:rPr>
              <a:t>‹#›</a:t>
            </a:fld>
            <a:endParaRPr lang="zh-CN" altLang="en-US"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501968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页眉占位符 1"/>
          <p:cNvSpPr>
            <a:spLocks noGrp="1"/>
          </p:cNvSpPr>
          <p:nvPr>
            <p:ph type="hdr" sz="quarter"/>
          </p:nvPr>
        </p:nvSpPr>
        <p:spPr>
          <a:xfrm>
            <a:off x="0" y="0"/>
            <a:ext cx="3078690" cy="513924"/>
          </a:xfrm>
          <a:prstGeom prst="rect">
            <a:avLst/>
          </a:prstGeom>
          <a:noFill/>
          <a:ln w="9525">
            <a:noFill/>
          </a:ln>
        </p:spPr>
        <p:txBody>
          <a:bodyPr lIns="99064" tIns="49532" rIns="99064" bIns="49532"/>
          <a:lstStyle/>
          <a:p>
            <a:pPr defTabSz="991235"/>
            <a:endParaRPr lang="zh-CN" altLang="en-US" dirty="0">
              <a:latin typeface="Calibri" panose="020F0502020204030204" pitchFamily="34" charset="0"/>
              <a:ea typeface="宋体" panose="02010600030101010101" pitchFamily="2" charset="-122"/>
            </a:endParaRPr>
          </a:p>
        </p:txBody>
      </p:sp>
      <p:sp>
        <p:nvSpPr>
          <p:cNvPr id="15363" name="日期占位符 2"/>
          <p:cNvSpPr>
            <a:spLocks noGrp="1"/>
          </p:cNvSpPr>
          <p:nvPr>
            <p:ph type="dt" idx="1"/>
          </p:nvPr>
        </p:nvSpPr>
        <p:spPr>
          <a:xfrm>
            <a:off x="4024248" y="0"/>
            <a:ext cx="3078689" cy="513924"/>
          </a:xfrm>
          <a:prstGeom prst="rect">
            <a:avLst/>
          </a:prstGeom>
          <a:noFill/>
          <a:ln w="9525">
            <a:noFill/>
          </a:ln>
        </p:spPr>
        <p:txBody>
          <a:bodyPr lIns="99064" tIns="49532" rIns="99064" bIns="49532"/>
          <a:lstStyle/>
          <a:p>
            <a:pPr algn="r" defTabSz="991235"/>
            <a:fld id="{BB962C8B-B14F-4D97-AF65-F5344CB8AC3E}" type="datetimeFigureOut">
              <a:rPr lang="zh-CN" altLang="en-US" smtClean="0">
                <a:latin typeface="Calibri" panose="020F0502020204030204" pitchFamily="34" charset="0"/>
                <a:ea typeface="宋体" panose="02010600030101010101" pitchFamily="2" charset="-122"/>
              </a:rPr>
              <a:t>2025/9/4</a:t>
            </a:fld>
            <a:endParaRPr lang="zh-CN" altLang="en-US" dirty="0">
              <a:latin typeface="Calibri" panose="020F0502020204030204" pitchFamily="34" charset="0"/>
              <a:ea typeface="宋体" panose="02010600030101010101" pitchFamily="2" charset="-122"/>
            </a:endParaRPr>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64794" tIns="32397" rIns="64794" bIns="32397" rtlCol="0" anchor="ctr"/>
          <a:lstStyle/>
          <a:p>
            <a:pPr marL="0" marR="0" lvl="0" indent="0" algn="l" defTabSz="6477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chemeClr val="tx1"/>
              </a:solidFill>
              <a:effectLst/>
              <a:uLnTx/>
              <a:uFillTx/>
              <a:latin typeface="+mn-lt"/>
              <a:ea typeface="+mn-ea"/>
              <a:cs typeface="+mn-cs"/>
            </a:endParaRPr>
          </a:p>
        </p:txBody>
      </p:sp>
      <p:sp>
        <p:nvSpPr>
          <p:cNvPr id="15365" name="备注占位符 4"/>
          <p:cNvSpPr>
            <a:spLocks noGrp="1"/>
          </p:cNvSpPr>
          <p:nvPr>
            <p:ph type="body" sz="quarter" idx="3"/>
          </p:nvPr>
        </p:nvSpPr>
        <p:spPr>
          <a:xfrm>
            <a:off x="710294" y="4925569"/>
            <a:ext cx="5683475" cy="4029296"/>
          </a:xfrm>
          <a:prstGeom prst="rect">
            <a:avLst/>
          </a:prstGeom>
          <a:noFill/>
          <a:ln w="9525">
            <a:noFill/>
          </a:ln>
        </p:spPr>
        <p:txBody>
          <a:bodyPr lIns="99064" tIns="49532" rIns="99064" bIns="49532"/>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5366" name="页脚占位符 5"/>
          <p:cNvSpPr>
            <a:spLocks noGrp="1"/>
          </p:cNvSpPr>
          <p:nvPr>
            <p:ph type="ftr" sz="quarter" idx="4"/>
          </p:nvPr>
        </p:nvSpPr>
        <p:spPr>
          <a:xfrm>
            <a:off x="0" y="9720689"/>
            <a:ext cx="3078690" cy="513924"/>
          </a:xfrm>
          <a:prstGeom prst="rect">
            <a:avLst/>
          </a:prstGeom>
          <a:noFill/>
          <a:ln w="9525">
            <a:noFill/>
          </a:ln>
        </p:spPr>
        <p:txBody>
          <a:bodyPr lIns="99064" tIns="49532" rIns="99064" bIns="49532" anchor="b" anchorCtr="0"/>
          <a:lstStyle/>
          <a:p>
            <a:pPr defTabSz="991235"/>
            <a:endParaRPr lang="zh-CN" altLang="en-US" dirty="0">
              <a:latin typeface="Calibri" panose="020F0502020204030204" pitchFamily="34" charset="0"/>
              <a:ea typeface="宋体" panose="02010600030101010101" pitchFamily="2" charset="-122"/>
            </a:endParaRPr>
          </a:p>
        </p:txBody>
      </p:sp>
      <p:sp>
        <p:nvSpPr>
          <p:cNvPr id="15367" name="灯片编号占位符 6"/>
          <p:cNvSpPr>
            <a:spLocks noGrp="1"/>
          </p:cNvSpPr>
          <p:nvPr>
            <p:ph type="sldNum" sz="quarter" idx="5"/>
          </p:nvPr>
        </p:nvSpPr>
        <p:spPr>
          <a:xfrm>
            <a:off x="4024248" y="9720689"/>
            <a:ext cx="3078689" cy="513924"/>
          </a:xfrm>
          <a:prstGeom prst="rect">
            <a:avLst/>
          </a:prstGeom>
          <a:noFill/>
          <a:ln w="9525">
            <a:noFill/>
          </a:ln>
        </p:spPr>
        <p:txBody>
          <a:bodyPr lIns="99064" tIns="49532" rIns="99064" bIns="49532" anchor="b" anchorCtr="0"/>
          <a:lstStyle/>
          <a:p>
            <a:pPr algn="r" defTabSz="991235"/>
            <a:fld id="{9A0DB2DC-4C9A-4742-B13C-FB6460FD3503}" type="slidenum">
              <a:rPr lang="zh-CN" altLang="en-US" smtClean="0">
                <a:latin typeface="Calibri" panose="020F0502020204030204" pitchFamily="34" charset="0"/>
                <a:ea typeface="宋体" panose="02010600030101010101" pitchFamily="2" charset="-122"/>
              </a:rPr>
              <a:t>‹#›</a:t>
            </a:fld>
            <a:endParaRPr lang="zh-CN" altLang="en-US" dirty="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16116032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a:ln>
            <a:solidFill>
              <a:srgbClr val="000000"/>
            </a:solidFill>
            <a:miter/>
          </a:ln>
        </p:spPr>
      </p:sp>
      <p:sp>
        <p:nvSpPr>
          <p:cNvPr id="18434" name="备注占位符 2"/>
          <p:cNvSpPr>
            <a:spLocks noGrp="1"/>
          </p:cNvSpPr>
          <p:nvPr>
            <p:ph type="body" idx="1"/>
          </p:nvPr>
        </p:nvSpPr>
        <p:spPr/>
        <p:txBody>
          <a:bodyPr vert="horz" wrap="square" lIns="99064" tIns="49532" rIns="99064" bIns="49532" anchor="t" anchorCtr="0"/>
          <a:lstStyle/>
          <a:p>
            <a:pPr lvl="0">
              <a:spcBef>
                <a:spcPct val="0"/>
              </a:spcBef>
            </a:pPr>
            <a:endParaRPr lang="zh-CN" altLang="en-US" dirty="0"/>
          </a:p>
        </p:txBody>
      </p:sp>
      <p:sp>
        <p:nvSpPr>
          <p:cNvPr id="18435" name="灯片编号占位符 3"/>
          <p:cNvSpPr txBox="1">
            <a:spLocks noGrp="1"/>
          </p:cNvSpPr>
          <p:nvPr>
            <p:ph type="sldNum" sz="quarter"/>
          </p:nvPr>
        </p:nvSpPr>
        <p:spPr>
          <a:xfrm>
            <a:off x="4024248" y="9720689"/>
            <a:ext cx="3078689" cy="513924"/>
          </a:xfrm>
          <a:prstGeom prst="rect">
            <a:avLst/>
          </a:prstGeom>
          <a:noFill/>
          <a:ln w="9525">
            <a:noFill/>
          </a:ln>
        </p:spPr>
        <p:txBody>
          <a:bodyPr lIns="99064" tIns="49532" rIns="99064" bIns="49532" anchor="b" anchorCtr="0"/>
          <a:lstStyle/>
          <a:p>
            <a:pPr algn="r" defTabSz="991235"/>
            <a:fld id="{9A0DB2DC-4C9A-4742-B13C-FB6460FD3503}" type="slidenum">
              <a:rPr lang="zh-CN" altLang="en-US" dirty="0">
                <a:latin typeface="Calibri" panose="020F0502020204030204" pitchFamily="34" charset="0"/>
                <a:ea typeface="宋体" panose="02010600030101010101" pitchFamily="2" charset="-122"/>
              </a:rPr>
              <a:t>2</a:t>
            </a:fld>
            <a:endParaRPr lang="zh-CN" altLang="en-US" dirty="0">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第三個案例是我們給山西軒儂園藝有限公司蘭花基地提供的節能改造方案。</a:t>
            </a:r>
          </a:p>
          <a:p>
            <a:r>
              <a:rPr lang="zh-CN" altLang="en-US"/>
              <a:t>原有供暖採用水源熱泵的方式能耗高，導致種植運行成本高。通過這次改造，採用太陽能集熱管+納米相變蓄能這種供暖方式，降低運行成本的同時，進一步在農業種植方面進行碳減排。</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第三個案例是我們給山西軒儂園藝有限公司蘭花基地提供的節能改造方案。</a:t>
            </a:r>
          </a:p>
          <a:p>
            <a:r>
              <a:rPr lang="zh-CN" altLang="en-US"/>
              <a:t>原有供暖採用水源熱泵的方式能耗高，導致種植運行成本高。通過這次改造，採用太陽能集熱管+納米相變蓄能這種供暖方式，降低運行成本的同時，進一步在農業種植方面進行碳減排。</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第三個案例是我們給山西軒儂園藝有限公司蘭花基地提供的節能改造方案。</a:t>
            </a:r>
          </a:p>
          <a:p>
            <a:r>
              <a:rPr lang="zh-CN" altLang="en-US"/>
              <a:t>原有供暖採用水源熱泵的方式能耗高，導致種植運行成本高。通過這次改造，採用太陽能集熱管+納米相變蓄能這種供暖方式，降低運行成本的同時，進一步在農業種植方面進行碳減排。</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第三個案例是我們給山西軒儂園藝有限公司蘭花基地提供的節能改造方案。</a:t>
            </a:r>
          </a:p>
          <a:p>
            <a:r>
              <a:rPr lang="zh-CN" altLang="en-US"/>
              <a:t>原有供暖採用水源熱泵的方式能耗高，導致種植運行成本高。通過這次改造，採用太陽能集熱管+納米相變蓄能這種供暖方式，降低運行成本的同時，進一步在農業種植方面進行碳減排。</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這是這個專案經濟效益測算，總投資約 6500 萬元，在 25 年的壽命期內可節省能源費用約 2.1 億元，最重要是大量減少碳排放和環境污染。</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這個專案現在已經完成安裝準備投入使用。</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這是這個專案經濟效益測算，總投資約 6500 萬元，在 25 年的壽命期內可節省能源費用約 2.1 億元，最重要是大量減少碳排放和環境污染。</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這是這個專案經濟效益測算，總投資約 6500 萬元，在 25 年的壽命期內可節省能源費用約 2.1 億元，最重要是大量減少碳排放和環境污染。</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這是這個專案經濟效益測算，總投資約 6500 萬元，在 25 年的壽命期內可節省能源費用約 2.1 億元，最重要是大量減少碳排放和環境污染。</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這是這個專案經濟效益測算，總投資約 6500 萬元，在 25 年的壽命期內可節省能源費用約 2.1 億元，最重要是大量減少碳排放和環境污染。</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idx="2"/>
          </p:nvPr>
        </p:nvSpPr>
        <p:spPr>
          <a:ln>
            <a:solidFill>
              <a:srgbClr val="000000"/>
            </a:solidFill>
            <a:miter/>
          </a:ln>
        </p:spPr>
      </p:sp>
      <p:sp>
        <p:nvSpPr>
          <p:cNvPr id="21506" name="文本占位符 2"/>
          <p:cNvSpPr>
            <a:spLocks noGrp="1"/>
          </p:cNvSpPr>
          <p:nvPr>
            <p:ph type="body" idx="3"/>
          </p:nvPr>
        </p:nvSpPr>
        <p:spPr/>
        <p:txBody>
          <a:bodyPr vert="horz" wrap="square" lIns="99064" tIns="49532" rIns="99064" bIns="49532" anchor="t" anchorCtr="0"/>
          <a:lstStyle/>
          <a:p>
            <a:pPr lvl="0">
              <a:spcBef>
                <a:spcPct val="0"/>
              </a:spcBef>
            </a:pPr>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向上為新材料新技術驗證，向下為運營管控提供數據</a:t>
            </a:r>
          </a:p>
        </p:txBody>
      </p:sp>
      <p:sp>
        <p:nvSpPr>
          <p:cNvPr id="4" name="灯片编号占位符 3"/>
          <p:cNvSpPr>
            <a:spLocks noGrp="1"/>
          </p:cNvSpPr>
          <p:nvPr>
            <p:ph type="sldNum" sz="quarter" idx="5"/>
          </p:nvPr>
        </p:nvSpPr>
        <p:spPr/>
        <p:txBody>
          <a:bodyPr/>
          <a:lstStyle/>
          <a:p>
            <a:fld id="{EAD27336-ECB6-45CF-8D27-D0DF9895F821}" type="slidenum">
              <a:rPr lang="zh-CN" altLang="en-US" smtClean="0"/>
              <a:t>30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AD27336-ECB6-45CF-8D27-D0DF9895F821}" type="slidenum">
              <a:rPr lang="zh-CN" altLang="en-US" smtClean="0"/>
              <a:t>31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在介紹產品前，我簡單講講何為相變，相變是指材料在固態和液態之間的相互轉變，例如日常生活中最常見的是水和冰的轉變，在這個轉變過程中，吸收或釋放熱量。</a:t>
            </a:r>
          </a:p>
          <a:p>
            <a:r>
              <a:rPr lang="zh-CN" altLang="en-US"/>
              <a:t>如上圖，當材料在固態情況下從外屆吸收熱量，達到相變點時，材料從固態轉變為液態，反之亦然。</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現在介紹我們第款三款產品：納米蓄能罐，現在標準產品有6米和12米兩種規格。</a:t>
            </a:r>
            <a:r>
              <a:rPr lang="en-US" altLang="zh-CN"/>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現在介紹我們第款三款產品：納米蓄能罐，現在標準產品有6米和12米兩種規格。</a:t>
            </a:r>
            <a:r>
              <a:rPr lang="en-US" altLang="zh-CN"/>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現在介紹我們第款三款產品：納米蓄能罐，現在標準產品有6米和12米兩種規格。</a:t>
            </a:r>
            <a:r>
              <a:rPr lang="en-US" altLang="zh-CN"/>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儲熱技術在社會各行業都有巨大的應用，例如在電力行業，通過儲熱對電力調峰，就地消納新能源，可化解電力負荷不均衡難題。在區域供熱、供冷系統中，可利用移動供熱方式將工廠熱量向周圍社區輸送，實現分佈式供暖。在建築領域通過儲熱技術集成，靈活高效地降低建築能耗</a:t>
            </a:r>
            <a:endParaRPr lang="en-US" altLang="zh-CN" dirty="0"/>
          </a:p>
        </p:txBody>
      </p:sp>
      <p:sp>
        <p:nvSpPr>
          <p:cNvPr id="4" name="灯片编号占位符 3"/>
          <p:cNvSpPr>
            <a:spLocks noGrp="1"/>
          </p:cNvSpPr>
          <p:nvPr>
            <p:ph type="sldNum" sz="quarter" idx="5"/>
          </p:nvPr>
        </p:nvSpPr>
        <p:spPr/>
        <p:txBody>
          <a:bodyPr/>
          <a:lstStyle/>
          <a:p>
            <a:fld id="{6E33D69F-58DD-4BF6-8EED-CA85507ED14B}" type="slidenum">
              <a:rPr lang="zh-CN" altLang="en-US" smtClean="0"/>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接下來介紹我們第四款產品：移動充熱寶。</a:t>
            </a:r>
          </a:p>
          <a:p>
            <a:r>
              <a:rPr lang="zh-CN" altLang="en-US"/>
              <a:t>移動充熱寶產品採用移動供熱技術，蓄能罐採用標準貨櫃尺寸設計，跟現有平板運輸車相結合，實現熱能的移動配送。</a:t>
            </a:r>
          </a:p>
          <a:p>
            <a:r>
              <a:rPr lang="zh-CN" altLang="en-US"/>
              <a:t>這種移動充熱寶可以根據各地區餘熱進行收集儲存，並且利用汽車這種靈活配送方式，將熱能供給到用戶單位。</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接下來介紹我們第四款產品：移動充熱寶。</a:t>
            </a:r>
          </a:p>
          <a:p>
            <a:r>
              <a:rPr lang="zh-CN" altLang="en-US"/>
              <a:t>移動充熱寶產品採用移動供熱技術，蓄能罐採用標準貨櫃尺寸設計，跟現有平板運輸車相結合，實現熱能的移動配送。</a:t>
            </a:r>
          </a:p>
          <a:p>
            <a:r>
              <a:rPr lang="zh-CN" altLang="en-US"/>
              <a:t>這種移動充熱寶可以根據各地區餘熱進行收集儲存，並且利用汽車這種靈活配送方式，將熱能供給到用戶單位。</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 name="日期占位符 1"/>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6"/>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zh-CN"/>
              <a:t>Click to edit Master title style</a:t>
            </a:r>
            <a:endParaRPr lang="zh-CN" altLang="en-US"/>
          </a:p>
        </p:txBody>
      </p:sp>
      <p:sp>
        <p:nvSpPr>
          <p:cNvPr id="7" name="文本占位符 6"/>
          <p:cNvSpPr>
            <a:spLocks noGrp="1"/>
          </p:cNvSpPr>
          <p:nvPr>
            <p:ph type="body" sz="quarter" idx="13"/>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
        <p:nvSpPr>
          <p:cNvPr id="3" name="日期占位符 2"/>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6"/>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项内容">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200" y="1825625"/>
            <a:ext cx="5181600" cy="2098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200" y="4076700"/>
            <a:ext cx="5181600" cy="21002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页脚占位符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灯片编号占位符 7"/>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transition/>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cstate="email"/>
          <a:srcRect/>
          <a:stretch>
            <a:fillRect/>
          </a:stretch>
        </p:blipFill>
        <p:spPr>
          <a:xfrm>
            <a:off x="1" y="-1"/>
            <a:ext cx="12192000" cy="6858001"/>
          </a:xfrm>
          <a:prstGeom prst="rect">
            <a:avLst/>
          </a:prstGeom>
        </p:spPr>
      </p:pic>
      <p:sp>
        <p:nvSpPr>
          <p:cNvPr id="4" name="日期占位符 3"/>
          <p:cNvSpPr>
            <a:spLocks noGrp="1"/>
          </p:cNvSpPr>
          <p:nvPr>
            <p:ph type="dt" sz="half" idx="10"/>
          </p:nvPr>
        </p:nvSpPr>
        <p:spPr/>
        <p:txBody>
          <a:bodyPr/>
          <a:lstStyle/>
          <a:p>
            <a:fld id="{C6B9EEAA-CCD0-43F5-9208-B375981BDCC9}" type="datetimeFigureOut">
              <a:rPr lang="zh-CN" altLang="en-US" smtClean="0"/>
              <a:t>2025/9/4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1F2F97-71B5-47F9-9000-DC2BE7946ACA}" type="slidenum">
              <a:rPr lang="zh-CN" altLang="en-US" smtClean="0"/>
              <a:t>‹#›</a:t>
            </a:fld>
            <a:endParaRPr lang="zh-CN" altLang="en-US"/>
          </a:p>
        </p:txBody>
      </p:sp>
      <p:sp>
        <p:nvSpPr>
          <p:cNvPr id="8" name="任意多边形: 形状 7"/>
          <p:cNvSpPr/>
          <p:nvPr userDrawn="1"/>
        </p:nvSpPr>
        <p:spPr>
          <a:xfrm rot="20127232">
            <a:off x="-1117030" y="-603942"/>
            <a:ext cx="6576860" cy="8569074"/>
          </a:xfrm>
          <a:custGeom>
            <a:avLst/>
            <a:gdLst>
              <a:gd name="connsiteX0" fmla="*/ 2858042 w 6576860"/>
              <a:gd name="connsiteY0" fmla="*/ 0 h 8569074"/>
              <a:gd name="connsiteX1" fmla="*/ 6576860 w 6576860"/>
              <a:gd name="connsiteY1" fmla="*/ 1698381 h 8569074"/>
              <a:gd name="connsiteX2" fmla="*/ 6576860 w 6576860"/>
              <a:gd name="connsiteY2" fmla="*/ 8027898 h 8569074"/>
              <a:gd name="connsiteX3" fmla="*/ 6035684 w 6576860"/>
              <a:gd name="connsiteY3" fmla="*/ 8569074 h 8569074"/>
              <a:gd name="connsiteX4" fmla="*/ 5060294 w 6576860"/>
              <a:gd name="connsiteY4" fmla="*/ 8569074 h 8569074"/>
              <a:gd name="connsiteX5" fmla="*/ 0 w 6576860"/>
              <a:gd name="connsiteY5" fmla="*/ 6258043 h 856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6860" h="8569074">
                <a:moveTo>
                  <a:pt x="2858042" y="0"/>
                </a:moveTo>
                <a:lnTo>
                  <a:pt x="6576860" y="1698381"/>
                </a:lnTo>
                <a:lnTo>
                  <a:pt x="6576860" y="8027898"/>
                </a:lnTo>
                <a:cubicBezTo>
                  <a:pt x="6576860" y="8326781"/>
                  <a:pt x="6334567" y="8569074"/>
                  <a:pt x="6035684" y="8569074"/>
                </a:cubicBezTo>
                <a:lnTo>
                  <a:pt x="5060294" y="8569074"/>
                </a:lnTo>
                <a:lnTo>
                  <a:pt x="0" y="6258043"/>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任意多边形: 形状 8"/>
          <p:cNvSpPr/>
          <p:nvPr userDrawn="1"/>
        </p:nvSpPr>
        <p:spPr>
          <a:xfrm rot="20127232">
            <a:off x="-1159201" y="-517857"/>
            <a:ext cx="6394108" cy="8310439"/>
          </a:xfrm>
          <a:custGeom>
            <a:avLst/>
            <a:gdLst>
              <a:gd name="connsiteX0" fmla="*/ 2854423 w 6394108"/>
              <a:gd name="connsiteY0" fmla="*/ 0 h 8310439"/>
              <a:gd name="connsiteX1" fmla="*/ 6394108 w 6394108"/>
              <a:gd name="connsiteY1" fmla="*/ 1616571 h 8310439"/>
              <a:gd name="connsiteX2" fmla="*/ 6394108 w 6394108"/>
              <a:gd name="connsiteY2" fmla="*/ 7769263 h 8310439"/>
              <a:gd name="connsiteX3" fmla="*/ 5852932 w 6394108"/>
              <a:gd name="connsiteY3" fmla="*/ 8310439 h 8310439"/>
              <a:gd name="connsiteX4" fmla="*/ 4511334 w 6394108"/>
              <a:gd name="connsiteY4" fmla="*/ 8310439 h 8310439"/>
              <a:gd name="connsiteX5" fmla="*/ 0 w 6394108"/>
              <a:gd name="connsiteY5" fmla="*/ 6250118 h 831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4108" h="8310439">
                <a:moveTo>
                  <a:pt x="2854423" y="0"/>
                </a:moveTo>
                <a:lnTo>
                  <a:pt x="6394108" y="1616571"/>
                </a:lnTo>
                <a:lnTo>
                  <a:pt x="6394108" y="7769263"/>
                </a:lnTo>
                <a:cubicBezTo>
                  <a:pt x="6394108" y="8068146"/>
                  <a:pt x="6151815" y="8310439"/>
                  <a:pt x="5852932" y="8310439"/>
                </a:cubicBezTo>
                <a:lnTo>
                  <a:pt x="4511334" y="8310439"/>
                </a:lnTo>
                <a:lnTo>
                  <a:pt x="0" y="6250118"/>
                </a:lnTo>
                <a:close/>
              </a:path>
            </a:pathLst>
          </a:custGeom>
          <a:gradFill flip="none" rotWithShape="1">
            <a:gsLst>
              <a:gs pos="0">
                <a:srgbClr val="2F92DB"/>
              </a:gs>
              <a:gs pos="100000">
                <a:srgbClr val="16538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nvSpPr>
        <p:spPr>
          <a:xfrm rot="14592040">
            <a:off x="9605976" y="1073295"/>
            <a:ext cx="4910568" cy="2187489"/>
          </a:xfrm>
          <a:custGeom>
            <a:avLst/>
            <a:gdLst>
              <a:gd name="connsiteX0" fmla="*/ 4330618 w 4910568"/>
              <a:gd name="connsiteY0" fmla="*/ 2187489 h 2187489"/>
              <a:gd name="connsiteX1" fmla="*/ 0 w 4910568"/>
              <a:gd name="connsiteY1" fmla="*/ 0 h 2187489"/>
              <a:gd name="connsiteX2" fmla="*/ 4345190 w 4910568"/>
              <a:gd name="connsiteY2" fmla="*/ 1 h 2187489"/>
              <a:gd name="connsiteX3" fmla="*/ 4565261 w 4910568"/>
              <a:gd name="connsiteY3" fmla="*/ 44431 h 2187489"/>
              <a:gd name="connsiteX4" fmla="*/ 4910568 w 4910568"/>
              <a:gd name="connsiteY4" fmla="*/ 565379 h 2187489"/>
              <a:gd name="connsiteX5" fmla="*/ 4910568 w 4910568"/>
              <a:gd name="connsiteY5" fmla="*/ 1039349 h 218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0568" h="2187489">
                <a:moveTo>
                  <a:pt x="4330618" y="2187489"/>
                </a:moveTo>
                <a:lnTo>
                  <a:pt x="0" y="0"/>
                </a:lnTo>
                <a:lnTo>
                  <a:pt x="4345190" y="1"/>
                </a:lnTo>
                <a:cubicBezTo>
                  <a:pt x="4423252" y="1"/>
                  <a:pt x="4497620" y="15822"/>
                  <a:pt x="4565261" y="44431"/>
                </a:cubicBezTo>
                <a:cubicBezTo>
                  <a:pt x="4768183" y="130260"/>
                  <a:pt x="4910568" y="331192"/>
                  <a:pt x="4910568" y="565379"/>
                </a:cubicBezTo>
                <a:lnTo>
                  <a:pt x="4910568" y="1039349"/>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nvSpPr>
        <p:spPr>
          <a:xfrm rot="14592040">
            <a:off x="9935336" y="1021559"/>
            <a:ext cx="4328066" cy="1978645"/>
          </a:xfrm>
          <a:custGeom>
            <a:avLst/>
            <a:gdLst>
              <a:gd name="connsiteX0" fmla="*/ 4328066 w 4328066"/>
              <a:gd name="connsiteY0" fmla="*/ 1165174 h 1978645"/>
              <a:gd name="connsiteX1" fmla="*/ 3917164 w 4328066"/>
              <a:gd name="connsiteY1" fmla="*/ 1978645 h 1978645"/>
              <a:gd name="connsiteX2" fmla="*/ 0 w 4328066"/>
              <a:gd name="connsiteY2" fmla="*/ 0 h 1978645"/>
              <a:gd name="connsiteX3" fmla="*/ 3762688 w 4328066"/>
              <a:gd name="connsiteY3" fmla="*/ 0 h 1978645"/>
              <a:gd name="connsiteX4" fmla="*/ 3982759 w 4328066"/>
              <a:gd name="connsiteY4" fmla="*/ 44430 h 1978645"/>
              <a:gd name="connsiteX5" fmla="*/ 4328066 w 4328066"/>
              <a:gd name="connsiteY5" fmla="*/ 565378 h 19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8066" h="1978645">
                <a:moveTo>
                  <a:pt x="4328066" y="1165174"/>
                </a:moveTo>
                <a:lnTo>
                  <a:pt x="3917164" y="1978645"/>
                </a:lnTo>
                <a:lnTo>
                  <a:pt x="0" y="0"/>
                </a:lnTo>
                <a:lnTo>
                  <a:pt x="3762688" y="0"/>
                </a:lnTo>
                <a:cubicBezTo>
                  <a:pt x="3840750" y="0"/>
                  <a:pt x="3915118" y="15821"/>
                  <a:pt x="3982759" y="44430"/>
                </a:cubicBezTo>
                <a:cubicBezTo>
                  <a:pt x="4185681" y="130259"/>
                  <a:pt x="4328066" y="331191"/>
                  <a:pt x="4328066" y="565378"/>
                </a:cubicBezTo>
                <a:close/>
              </a:path>
            </a:pathLst>
          </a:custGeom>
          <a:gradFill>
            <a:gsLst>
              <a:gs pos="0">
                <a:srgbClr val="2F92DB"/>
              </a:gs>
              <a:gs pos="100000">
                <a:srgbClr val="16538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14" name="矩形 13"/>
          <p:cNvSpPr/>
          <p:nvPr userDrawn="1"/>
        </p:nvSpPr>
        <p:spPr>
          <a:xfrm flipH="1">
            <a:off x="1121871" y="2"/>
            <a:ext cx="45719"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prstClr val="white"/>
              </a:solidFill>
            </a:endParaRPr>
          </a:p>
        </p:txBody>
      </p:sp>
      <p:sp>
        <p:nvSpPr>
          <p:cNvPr id="19" name="日期占位符 2"/>
          <p:cNvSpPr>
            <a:spLocks noGrp="1"/>
          </p:cNvSpPr>
          <p:nvPr>
            <p:ph type="dt" sz="half" idx="10"/>
          </p:nvPr>
        </p:nvSpPr>
        <p:spPr>
          <a:xfrm>
            <a:off x="838200" y="6356356"/>
            <a:ext cx="2743200" cy="365125"/>
          </a:xfrm>
        </p:spPr>
        <p:txBody>
          <a:bodyPr/>
          <a:lstStyle/>
          <a:p>
            <a:pPr>
              <a:defRPr/>
            </a:pPr>
            <a:endParaRPr lang="zh-CN" altLang="en-US">
              <a:solidFill>
                <a:prstClr val="black">
                  <a:tint val="75000"/>
                </a:prstClr>
              </a:solidFill>
            </a:endParaRPr>
          </a:p>
        </p:txBody>
      </p:sp>
      <p:sp>
        <p:nvSpPr>
          <p:cNvPr id="20" name="页脚占位符 3"/>
          <p:cNvSpPr>
            <a:spLocks noGrp="1"/>
          </p:cNvSpPr>
          <p:nvPr>
            <p:ph type="ftr" sz="quarter" idx="11"/>
          </p:nvPr>
        </p:nvSpPr>
        <p:spPr>
          <a:xfrm>
            <a:off x="4038600" y="6356356"/>
            <a:ext cx="4114800" cy="365125"/>
          </a:xfrm>
        </p:spPr>
        <p:txBody>
          <a:bodyPr/>
          <a:lstStyle/>
          <a:p>
            <a:pPr>
              <a:defRPr/>
            </a:pPr>
            <a:endParaRPr lang="zh-CN" altLang="en-US" dirty="0">
              <a:solidFill>
                <a:prstClr val="black">
                  <a:tint val="75000"/>
                </a:prstClr>
              </a:solidFill>
            </a:endParaRPr>
          </a:p>
        </p:txBody>
      </p:sp>
      <p:sp>
        <p:nvSpPr>
          <p:cNvPr id="11" name="矩形 10"/>
          <p:cNvSpPr/>
          <p:nvPr userDrawn="1"/>
        </p:nvSpPr>
        <p:spPr>
          <a:xfrm>
            <a:off x="11779816" y="6467477"/>
            <a:ext cx="412187" cy="390526"/>
          </a:xfrm>
          <a:prstGeom prst="rect">
            <a:avLst/>
          </a:prstGeom>
          <a:solidFill>
            <a:srgbClr val="95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prstClr val="white"/>
              </a:solidFill>
            </a:endParaRPr>
          </a:p>
        </p:txBody>
      </p:sp>
      <p:sp>
        <p:nvSpPr>
          <p:cNvPr id="12" name="矩形 11"/>
          <p:cNvSpPr/>
          <p:nvPr userDrawn="1"/>
        </p:nvSpPr>
        <p:spPr>
          <a:xfrm>
            <a:off x="11681403" y="6467477"/>
            <a:ext cx="60959" cy="390526"/>
          </a:xfrm>
          <a:prstGeom prst="rect">
            <a:avLst/>
          </a:prstGeom>
          <a:solidFill>
            <a:srgbClr val="95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prstClr val="white"/>
              </a:solidFill>
            </a:endParaRPr>
          </a:p>
        </p:txBody>
      </p:sp>
      <p:sp>
        <p:nvSpPr>
          <p:cNvPr id="18" name="灯片编号占位符 4"/>
          <p:cNvSpPr>
            <a:spLocks noGrp="1"/>
          </p:cNvSpPr>
          <p:nvPr>
            <p:ph type="sldNum" sz="quarter" idx="4"/>
          </p:nvPr>
        </p:nvSpPr>
        <p:spPr>
          <a:xfrm>
            <a:off x="9540875" y="6480179"/>
            <a:ext cx="2695576" cy="365125"/>
          </a:xfrm>
          <a:prstGeom prst="rect">
            <a:avLst/>
          </a:prstGeom>
        </p:spPr>
        <p:txBody>
          <a:bodyPr/>
          <a:lstStyle>
            <a:lvl1pPr algn="r">
              <a:defRPr>
                <a:solidFill>
                  <a:schemeClr val="bg1"/>
                </a:solidFill>
                <a:latin typeface="微软雅黑" panose="020B0503020204020204" pitchFamily="34" charset="-122"/>
                <a:ea typeface="微软雅黑" panose="020B0503020204020204" pitchFamily="34" charset="-122"/>
              </a:defRPr>
            </a:lvl1pPr>
          </a:lstStyle>
          <a:p>
            <a:pPr>
              <a:defRPr/>
            </a:pPr>
            <a:fld id="{A4D73C6D-FAA2-4E93-A2D3-B1A891C487A7}" type="slidenum">
              <a:rPr lang="zh-CN" altLang="en-US" smtClean="0">
                <a:solidFill>
                  <a:prstClr val="white"/>
                </a:solidFill>
              </a:rPr>
              <a:t>‹#›</a:t>
            </a:fld>
            <a:endParaRPr lang="zh-CN" altLang="en-US" dirty="0">
              <a:solidFill>
                <a:prstClr val="white"/>
              </a:solidFill>
            </a:endParaRPr>
          </a:p>
        </p:txBody>
      </p:sp>
      <p:sp>
        <p:nvSpPr>
          <p:cNvPr id="10" name="矩形 9"/>
          <p:cNvSpPr/>
          <p:nvPr userDrawn="1"/>
        </p:nvSpPr>
        <p:spPr>
          <a:xfrm flipV="1">
            <a:off x="0" y="633904"/>
            <a:ext cx="12192000" cy="48560"/>
          </a:xfrm>
          <a:prstGeom prst="rect">
            <a:avLst/>
          </a:prstGeom>
          <a:gradFill>
            <a:gsLst>
              <a:gs pos="100000">
                <a:schemeClr val="bg1"/>
              </a:gs>
              <a:gs pos="0">
                <a:srgbClr val="95004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50">
              <a:solidFill>
                <a:prstClr val="white"/>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990800" y="3848400"/>
            <a:ext cx="7768800" cy="766800"/>
          </a:xfrm>
        </p:spPr>
        <p:txBody>
          <a:bodyPr lIns="90000" tIns="46800" rIns="90000" bIns="46800" anchor="b" anchorCtr="0">
            <a:normAutofit/>
          </a:bodyPr>
          <a:lstStyle>
            <a:lvl1pPr>
              <a:defRPr sz="4400"/>
            </a:lvl1p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Click to 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dirty="0"/>
              <a:t>Click to edit Master text styles</a:t>
            </a:r>
          </a:p>
        </p:txBody>
      </p:sp>
      <p:sp>
        <p:nvSpPr>
          <p:cNvPr id="4" name="内容占位符 3"/>
          <p:cNvSpPr>
            <a:spLocks noGrp="1"/>
          </p:cNvSpPr>
          <p:nvPr>
            <p:ph sz="half" idx="2"/>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8400" y="1555200"/>
            <a:ext cx="5233077" cy="4608000"/>
          </a:xfrm>
        </p:spPr>
        <p:txBody>
          <a:bodyPr vert="horz" lIns="90000" tIns="46800" rIns="90000" bIns="46800" rtlCol="0">
            <a:normAutofit/>
          </a:bodyPr>
          <a:lstStyle>
            <a:lvl1pPr>
              <a:buNone/>
              <a:defRPr sz="1600"/>
            </a:lvl1pPr>
          </a:lstStyle>
          <a:p>
            <a: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None/>
              <a:defRPr/>
            </a:pPr>
            <a:endParaRPr kumimoji="0" lang="zh-CN" altLang="en-US" sz="1600" b="0" i="0" u="none" strike="noStrike" kern="1200" cap="none" spc="150" normalizeH="0" baseline="0" noProof="0">
              <a:ln>
                <a:noFill/>
              </a:ln>
              <a:solidFill>
                <a:schemeClr val="tx1">
                  <a:lumMod val="65000"/>
                  <a:lumOff val="35000"/>
                </a:schemeClr>
              </a:solidFill>
              <a:effectLst/>
              <a:uLnTx/>
              <a:uFillTx/>
              <a:latin typeface="+mn-lt"/>
              <a:ea typeface="+mn-ea"/>
              <a:cs typeface="+mn-cs"/>
            </a:endParaRPr>
          </a:p>
        </p:txBody>
      </p:sp>
      <p:sp>
        <p:nvSpPr>
          <p:cNvPr id="4" name="文本占位符 3"/>
          <p:cNvSpPr>
            <a:spLocks noGrp="1"/>
          </p:cNvSpPr>
          <p:nvPr>
            <p:ph type="body" sz="half" idx="2"/>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9" name="标题 8"/>
          <p:cNvSpPr>
            <a:spLocks noGrp="1"/>
          </p:cNvSpPr>
          <p:nvPr>
            <p:ph type="title"/>
          </p:nvPr>
        </p:nvSpPr>
        <p:spPr/>
        <p:txBody>
          <a:bodyPr/>
          <a:lstStyle/>
          <a:p>
            <a:r>
              <a:rPr lang="zh-CN" altLang="en-US"/>
              <a:t>单击此处编辑母版标题样式</a:t>
            </a:r>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en-US" altLang="zh-CN"/>
              <a:t>Click to edit Master title style</a:t>
            </a:r>
            <a:endParaRPr lang="zh-CN" altLang="en-US"/>
          </a:p>
        </p:txBody>
      </p:sp>
      <p:sp>
        <p:nvSpPr>
          <p:cNvPr id="3" name="竖排文字占位符 2"/>
          <p:cNvSpPr>
            <a:spLocks noGrp="1"/>
          </p:cNvSpPr>
          <p:nvPr>
            <p:ph type="body" orient="vert" idx="1"/>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t>‹#›</a:t>
            </a:fld>
            <a:endParaRPr lang="zh-CN" alt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tags" Target="../tags/tag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6.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08013" y="608013"/>
            <a:ext cx="10969625" cy="706438"/>
          </a:xfrm>
          <a:prstGeom prst="rect">
            <a:avLst/>
          </a:prstGeom>
        </p:spPr>
        <p:txBody>
          <a:bodyPr vert="horz" lIns="90170" tIns="46990" rIns="90170" bIns="46990" rtlCol="0" anchor="ctr" anchorCtr="0"/>
          <a:lstStyle/>
          <a:p>
            <a:pPr lvl="0"/>
            <a:r>
              <a:rPr lang="zh-CN" altLang="en-US" dirty="0"/>
              <a:t>单击此处编辑母版标题样式</a:t>
            </a:r>
          </a:p>
        </p:txBody>
      </p:sp>
      <p:sp>
        <p:nvSpPr>
          <p:cNvPr id="3" name="文本占位符 2"/>
          <p:cNvSpPr>
            <a:spLocks noGrp="1"/>
          </p:cNvSpPr>
          <p:nvPr>
            <p:ph type="body" idx="1"/>
            <p:custDataLst>
              <p:tags r:id="rId20"/>
            </p:custDataLst>
          </p:nvPr>
        </p:nvSpPr>
        <p:spPr>
          <a:xfrm>
            <a:off x="608013" y="1490663"/>
            <a:ext cx="10969625" cy="4759325"/>
          </a:xfrm>
          <a:prstGeom prst="rect">
            <a:avLst/>
          </a:prstGeom>
        </p:spPr>
        <p:txBody>
          <a:bodyPr vert="horz" lIns="90000" tIns="46800" rIns="90000" bIns="4680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1"/>
            </p:custDataLst>
          </p:nvPr>
        </p:nvSpPr>
        <p:spPr>
          <a:xfrm>
            <a:off x="612775" y="6315075"/>
            <a:ext cx="2698750" cy="315913"/>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000" b="0" i="0" u="none" strike="noStrike" kern="1200" cap="none" spc="0" normalizeH="0" baseline="0" noProof="0" smtClean="0">
                <a:ln>
                  <a:noFill/>
                </a:ln>
                <a:solidFill>
                  <a:schemeClr val="tx1">
                    <a:tint val="75000"/>
                  </a:schemeClr>
                </a:solidFill>
                <a:effectLst/>
                <a:uLnTx/>
                <a:uFillTx/>
                <a:latin typeface="+mn-lt"/>
                <a:ea typeface="+mn-ea"/>
                <a:cs typeface="+mn-cs"/>
              </a:rPr>
              <a:t>2025/9/4</a:t>
            </a:fld>
            <a:endParaRPr kumimoji="0" lang="zh-CN" altLang="en-US" sz="10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custDataLst>
              <p:tags r:id="rId22"/>
            </p:custDataLst>
          </p:nvPr>
        </p:nvSpPr>
        <p:spPr>
          <a:xfrm>
            <a:off x="4116388" y="6315075"/>
            <a:ext cx="3959225" cy="315913"/>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custDataLst>
              <p:tags r:id="rId23"/>
            </p:custDataLst>
          </p:nvPr>
        </p:nvSpPr>
        <p:spPr>
          <a:xfrm>
            <a:off x="8877300" y="6315075"/>
            <a:ext cx="2700338" cy="315913"/>
          </a:xfrm>
          <a:prstGeom prst="rect">
            <a:avLst/>
          </a:prstGeom>
        </p:spPr>
        <p:txBody>
          <a:bodyPr vert="horz" lIns="91440" tIns="45720" rIns="91440" bIns="45720" rtlCol="0" anchor="ctr"/>
          <a:lstStyle>
            <a:lvl1pPr algn="r">
              <a:defRPr sz="1000">
                <a:solidFill>
                  <a:srgbClr val="898989"/>
                </a:solidFill>
              </a:defRPr>
            </a:lvl1pPr>
          </a:lstStyle>
          <a:p>
            <a:pPr lvl="0"/>
            <a:fld id="{9A0DB2DC-4C9A-4742-B13C-FB6460FD3503}" type="slidenum">
              <a:rPr lang="zh-CN" altLang="en-US" dirty="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image" Target="../media/image20.png"/><Relationship Id="rId3" Type="http://schemas.openxmlformats.org/officeDocument/2006/relationships/tags" Target="../tags/tag95.xml"/><Relationship Id="rId21" Type="http://schemas.openxmlformats.org/officeDocument/2006/relationships/image" Target="../media/image23.png"/><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image" Target="../media/image9.png"/><Relationship Id="rId2" Type="http://schemas.openxmlformats.org/officeDocument/2006/relationships/tags" Target="../tags/tag94.xml"/><Relationship Id="rId16" Type="http://schemas.openxmlformats.org/officeDocument/2006/relationships/image" Target="../media/image8.png"/><Relationship Id="rId20" Type="http://schemas.openxmlformats.org/officeDocument/2006/relationships/image" Target="../media/image22.pn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notesSlide" Target="../notesSlides/notesSlide4.xml"/><Relationship Id="rId10" Type="http://schemas.openxmlformats.org/officeDocument/2006/relationships/tags" Target="../tags/tag102.xml"/><Relationship Id="rId19" Type="http://schemas.openxmlformats.org/officeDocument/2006/relationships/image" Target="../media/image21.jpe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slideLayout" Target="../slideLayouts/slideLayout7.xml"/><Relationship Id="rId22"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tags" Target="../tags/tag118.xml"/><Relationship Id="rId18" Type="http://schemas.openxmlformats.org/officeDocument/2006/relationships/image" Target="../media/image25.jpe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tags" Target="../tags/tag117.xml"/><Relationship Id="rId17" Type="http://schemas.openxmlformats.org/officeDocument/2006/relationships/image" Target="../media/image9.png"/><Relationship Id="rId2" Type="http://schemas.openxmlformats.org/officeDocument/2006/relationships/tags" Target="../tags/tag107.xml"/><Relationship Id="rId16" Type="http://schemas.openxmlformats.org/officeDocument/2006/relationships/image" Target="../media/image8.png"/><Relationship Id="rId20" Type="http://schemas.openxmlformats.org/officeDocument/2006/relationships/image" Target="../media/image27.jpeg"/><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tags" Target="../tags/tag116.xml"/><Relationship Id="rId5" Type="http://schemas.openxmlformats.org/officeDocument/2006/relationships/tags" Target="../tags/tag110.xml"/><Relationship Id="rId15" Type="http://schemas.openxmlformats.org/officeDocument/2006/relationships/notesSlide" Target="../notesSlides/notesSlide5.xml"/><Relationship Id="rId10" Type="http://schemas.openxmlformats.org/officeDocument/2006/relationships/tags" Target="../tags/tag115.xml"/><Relationship Id="rId19" Type="http://schemas.openxmlformats.org/officeDocument/2006/relationships/image" Target="../media/image26.jpeg"/><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image" Target="../media/image9.png"/><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image" Target="../media/image8.png"/><Relationship Id="rId2" Type="http://schemas.openxmlformats.org/officeDocument/2006/relationships/tags" Target="../tags/tag120.xml"/><Relationship Id="rId16" Type="http://schemas.openxmlformats.org/officeDocument/2006/relationships/image" Target="../media/image30.png"/><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notesSlide" Target="../notesSlides/notesSlide6.xml"/><Relationship Id="rId5" Type="http://schemas.openxmlformats.org/officeDocument/2006/relationships/tags" Target="../tags/tag123.xml"/><Relationship Id="rId15" Type="http://schemas.openxmlformats.org/officeDocument/2006/relationships/image" Target="../media/image29.png"/><Relationship Id="rId10" Type="http://schemas.openxmlformats.org/officeDocument/2006/relationships/slideLayout" Target="../slideLayouts/slideLayout7.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30.xml"/><Relationship Id="rId7" Type="http://schemas.openxmlformats.org/officeDocument/2006/relationships/tags" Target="../tags/tag13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35.xml"/><Relationship Id="rId5" Type="http://schemas.openxmlformats.org/officeDocument/2006/relationships/image" Target="../media/image8.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oleObject" Target="../embeddings/oleObject1.bin"/><Relationship Id="rId3" Type="http://schemas.openxmlformats.org/officeDocument/2006/relationships/tags" Target="../tags/tag138.xml"/><Relationship Id="rId7" Type="http://schemas.openxmlformats.org/officeDocument/2006/relationships/notesSlide" Target="../notesSlides/notesSlide8.xml"/><Relationship Id="rId12" Type="http://schemas.openxmlformats.org/officeDocument/2006/relationships/image" Target="../media/image34.jpeg"/><Relationship Id="rId2" Type="http://schemas.openxmlformats.org/officeDocument/2006/relationships/tags" Target="../tags/tag137.xml"/><Relationship Id="rId16" Type="http://schemas.openxmlformats.org/officeDocument/2006/relationships/image" Target="../media/image37.png"/><Relationship Id="rId1" Type="http://schemas.openxmlformats.org/officeDocument/2006/relationships/tags" Target="../tags/tag136.xml"/><Relationship Id="rId6" Type="http://schemas.openxmlformats.org/officeDocument/2006/relationships/slideLayout" Target="../slideLayouts/slideLayout1.xml"/><Relationship Id="rId11" Type="http://schemas.openxmlformats.org/officeDocument/2006/relationships/image" Target="../media/image33.png"/><Relationship Id="rId5" Type="http://schemas.openxmlformats.org/officeDocument/2006/relationships/tags" Target="../tags/tag140.xml"/><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tags" Target="../tags/tag139.xml"/><Relationship Id="rId9" Type="http://schemas.openxmlformats.org/officeDocument/2006/relationships/image" Target="../media/image9.png"/><Relationship Id="rId14" Type="http://schemas.openxmlformats.org/officeDocument/2006/relationships/image" Target="../media/image35.wmf"/></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43.xml"/><Relationship Id="rId7" Type="http://schemas.openxmlformats.org/officeDocument/2006/relationships/image" Target="../media/image39.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38.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tags" Target="../tags/tag144.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47.xml"/><Relationship Id="rId7" Type="http://schemas.openxmlformats.org/officeDocument/2006/relationships/notesSlide" Target="../notesSlides/notesSlide9.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1.xml"/><Relationship Id="rId5" Type="http://schemas.openxmlformats.org/officeDocument/2006/relationships/tags" Target="../tags/tag149.xml"/><Relationship Id="rId4" Type="http://schemas.openxmlformats.org/officeDocument/2006/relationships/tags" Target="../tags/tag148.xml"/><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52.xml"/><Relationship Id="rId7" Type="http://schemas.openxmlformats.org/officeDocument/2006/relationships/slideLayout" Target="../slideLayouts/slideLayout3.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58.xml"/><Relationship Id="rId7" Type="http://schemas.openxmlformats.org/officeDocument/2006/relationships/tags" Target="../tags/tag162.xml"/><Relationship Id="rId12" Type="http://schemas.openxmlformats.org/officeDocument/2006/relationships/image" Target="../media/image41.jpe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image" Target="../media/image9.png"/><Relationship Id="rId5" Type="http://schemas.openxmlformats.org/officeDocument/2006/relationships/tags" Target="../tags/tag160.xml"/><Relationship Id="rId10" Type="http://schemas.openxmlformats.org/officeDocument/2006/relationships/image" Target="../media/image8.png"/><Relationship Id="rId4" Type="http://schemas.openxmlformats.org/officeDocument/2006/relationships/tags" Target="../tags/tag159.xml"/><Relationship Id="rId9"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3.png"/><Relationship Id="rId3" Type="http://schemas.openxmlformats.org/officeDocument/2006/relationships/tags" Target="../tags/tag165.xml"/><Relationship Id="rId7" Type="http://schemas.openxmlformats.org/officeDocument/2006/relationships/tags" Target="../tags/tag169.xml"/><Relationship Id="rId12" Type="http://schemas.openxmlformats.org/officeDocument/2006/relationships/image" Target="../media/image42.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image" Target="../media/image9.png"/><Relationship Id="rId5" Type="http://schemas.openxmlformats.org/officeDocument/2006/relationships/tags" Target="../tags/tag167.xml"/><Relationship Id="rId10" Type="http://schemas.openxmlformats.org/officeDocument/2006/relationships/image" Target="../media/image8.png"/><Relationship Id="rId4" Type="http://schemas.openxmlformats.org/officeDocument/2006/relationships/tags" Target="../tags/tag166.xml"/><Relationship Id="rId9"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image" Target="../media/image9.png"/><Relationship Id="rId3" Type="http://schemas.openxmlformats.org/officeDocument/2006/relationships/tags" Target="../tags/tag172.xml"/><Relationship Id="rId7" Type="http://schemas.openxmlformats.org/officeDocument/2006/relationships/tags" Target="../tags/tag176.xml"/><Relationship Id="rId12" Type="http://schemas.openxmlformats.org/officeDocument/2006/relationships/image" Target="../media/image8.png"/><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notesSlide" Target="../notesSlides/notesSlide12.xml"/><Relationship Id="rId5" Type="http://schemas.openxmlformats.org/officeDocument/2006/relationships/tags" Target="../tags/tag174.xml"/><Relationship Id="rId15" Type="http://schemas.openxmlformats.org/officeDocument/2006/relationships/image" Target="../media/image45.png"/><Relationship Id="rId10" Type="http://schemas.openxmlformats.org/officeDocument/2006/relationships/slideLayout" Target="../slideLayouts/slideLayout7.xml"/><Relationship Id="rId4" Type="http://schemas.openxmlformats.org/officeDocument/2006/relationships/tags" Target="../tags/tag173.xml"/><Relationship Id="rId9" Type="http://schemas.openxmlformats.org/officeDocument/2006/relationships/tags" Target="../tags/tag178.xml"/><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image" Target="../media/image46.jpeg"/><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notesSlide" Target="../notesSlides/notesSlide13.xml"/><Relationship Id="rId2" Type="http://schemas.openxmlformats.org/officeDocument/2006/relationships/tags" Target="../tags/tag180.xml"/><Relationship Id="rId16" Type="http://schemas.openxmlformats.org/officeDocument/2006/relationships/image" Target="../media/image47.png"/><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slideLayout" Target="../slideLayouts/slideLayout7.xml"/><Relationship Id="rId5" Type="http://schemas.openxmlformats.org/officeDocument/2006/relationships/tags" Target="../tags/tag183.xml"/><Relationship Id="rId15" Type="http://schemas.openxmlformats.org/officeDocument/2006/relationships/image" Target="../media/image9.png"/><Relationship Id="rId10" Type="http://schemas.openxmlformats.org/officeDocument/2006/relationships/tags" Target="../tags/tag188.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oleObject" Target="../embeddings/oleObject1.bin"/><Relationship Id="rId3" Type="http://schemas.openxmlformats.org/officeDocument/2006/relationships/tags" Target="../tags/tag191.xml"/><Relationship Id="rId7" Type="http://schemas.openxmlformats.org/officeDocument/2006/relationships/tags" Target="../tags/tag195.xml"/><Relationship Id="rId12" Type="http://schemas.openxmlformats.org/officeDocument/2006/relationships/image" Target="../media/image48.png"/><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image" Target="../media/image9.png"/><Relationship Id="rId5" Type="http://schemas.openxmlformats.org/officeDocument/2006/relationships/tags" Target="../tags/tag193.xml"/><Relationship Id="rId10" Type="http://schemas.openxmlformats.org/officeDocument/2006/relationships/image" Target="../media/image8.png"/><Relationship Id="rId4" Type="http://schemas.openxmlformats.org/officeDocument/2006/relationships/tags" Target="../tags/tag192.xml"/><Relationship Id="rId9" Type="http://schemas.openxmlformats.org/officeDocument/2006/relationships/notesSlide" Target="../notesSlides/notesSlide14.xml"/><Relationship Id="rId14" Type="http://schemas.openxmlformats.org/officeDocument/2006/relationships/image" Target="../media/image49.wmf"/></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openxmlformats.org/officeDocument/2006/relationships/image" Target="../media/image52.png"/><Relationship Id="rId3" Type="http://schemas.openxmlformats.org/officeDocument/2006/relationships/tags" Target="../tags/tag198.xml"/><Relationship Id="rId7" Type="http://schemas.openxmlformats.org/officeDocument/2006/relationships/slideLayout" Target="../slideLayouts/slideLayout7.xml"/><Relationship Id="rId12" Type="http://schemas.openxmlformats.org/officeDocument/2006/relationships/image" Target="../media/image51.pn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image" Target="../media/image50.png"/><Relationship Id="rId5" Type="http://schemas.openxmlformats.org/officeDocument/2006/relationships/tags" Target="../tags/tag200.xml"/><Relationship Id="rId10" Type="http://schemas.openxmlformats.org/officeDocument/2006/relationships/image" Target="../media/image9.png"/><Relationship Id="rId4" Type="http://schemas.openxmlformats.org/officeDocument/2006/relationships/tags" Target="../tags/tag199.xml"/><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image" Target="../media/image54.jpeg"/><Relationship Id="rId3" Type="http://schemas.openxmlformats.org/officeDocument/2006/relationships/tags" Target="../tags/tag204.xml"/><Relationship Id="rId7" Type="http://schemas.openxmlformats.org/officeDocument/2006/relationships/slideLayout" Target="../slideLayouts/slideLayout7.xml"/><Relationship Id="rId12" Type="http://schemas.openxmlformats.org/officeDocument/2006/relationships/image" Target="../media/image53.wmf"/><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oleObject" Target="../embeddings/oleObject1.bin"/><Relationship Id="rId5" Type="http://schemas.openxmlformats.org/officeDocument/2006/relationships/tags" Target="../tags/tag206.xml"/><Relationship Id="rId10" Type="http://schemas.openxmlformats.org/officeDocument/2006/relationships/image" Target="../media/image9.png"/><Relationship Id="rId4" Type="http://schemas.openxmlformats.org/officeDocument/2006/relationships/tags" Target="../tags/tag205.xml"/><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6.png"/><Relationship Id="rId3" Type="http://schemas.openxmlformats.org/officeDocument/2006/relationships/tags" Target="../tags/tag210.xml"/><Relationship Id="rId7" Type="http://schemas.openxmlformats.org/officeDocument/2006/relationships/tags" Target="../tags/tag214.xml"/><Relationship Id="rId12" Type="http://schemas.openxmlformats.org/officeDocument/2006/relationships/image" Target="../media/image55.pn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image" Target="../media/image9.png"/><Relationship Id="rId5" Type="http://schemas.openxmlformats.org/officeDocument/2006/relationships/tags" Target="../tags/tag212.xml"/><Relationship Id="rId10" Type="http://schemas.openxmlformats.org/officeDocument/2006/relationships/image" Target="../media/image8.png"/><Relationship Id="rId4" Type="http://schemas.openxmlformats.org/officeDocument/2006/relationships/tags" Target="../tags/tag211.xml"/><Relationship Id="rId9"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8.png"/><Relationship Id="rId3" Type="http://schemas.openxmlformats.org/officeDocument/2006/relationships/tags" Target="../tags/tag217.xml"/><Relationship Id="rId7" Type="http://schemas.openxmlformats.org/officeDocument/2006/relationships/tags" Target="../tags/tag221.xml"/><Relationship Id="rId12" Type="http://schemas.openxmlformats.org/officeDocument/2006/relationships/image" Target="../media/image57.pn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image" Target="../media/image9.png"/><Relationship Id="rId5" Type="http://schemas.openxmlformats.org/officeDocument/2006/relationships/tags" Target="../tags/tag219.xml"/><Relationship Id="rId10" Type="http://schemas.openxmlformats.org/officeDocument/2006/relationships/image" Target="../media/image8.png"/><Relationship Id="rId4" Type="http://schemas.openxmlformats.org/officeDocument/2006/relationships/tags" Target="../tags/tag218.xml"/><Relationship Id="rId9"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60.jpeg"/><Relationship Id="rId3" Type="http://schemas.openxmlformats.org/officeDocument/2006/relationships/tags" Target="../tags/tag224.xml"/><Relationship Id="rId7" Type="http://schemas.openxmlformats.org/officeDocument/2006/relationships/tags" Target="../tags/tag228.xml"/><Relationship Id="rId12" Type="http://schemas.openxmlformats.org/officeDocument/2006/relationships/image" Target="../media/image59.jpeg"/><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image" Target="../media/image9.png"/><Relationship Id="rId5" Type="http://schemas.openxmlformats.org/officeDocument/2006/relationships/tags" Target="../tags/tag226.xml"/><Relationship Id="rId10" Type="http://schemas.openxmlformats.org/officeDocument/2006/relationships/image" Target="../media/image8.png"/><Relationship Id="rId4" Type="http://schemas.openxmlformats.org/officeDocument/2006/relationships/tags" Target="../tags/tag225.xml"/><Relationship Id="rId9" Type="http://schemas.openxmlformats.org/officeDocument/2006/relationships/notesSlide" Target="../notesSlides/notesSlide19.xml"/><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6.jpeg"/><Relationship Id="rId3" Type="http://schemas.openxmlformats.org/officeDocument/2006/relationships/tags" Target="../tags/tag231.xml"/><Relationship Id="rId7" Type="http://schemas.openxmlformats.org/officeDocument/2006/relationships/image" Target="../media/image8.png"/><Relationship Id="rId12" Type="http://schemas.openxmlformats.org/officeDocument/2006/relationships/image" Target="../media/image65.png"/><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1.xml"/><Relationship Id="rId11" Type="http://schemas.openxmlformats.org/officeDocument/2006/relationships/image" Target="../media/image64.png"/><Relationship Id="rId5" Type="http://schemas.openxmlformats.org/officeDocument/2006/relationships/tags" Target="../tags/tag233.xml"/><Relationship Id="rId10" Type="http://schemas.openxmlformats.org/officeDocument/2006/relationships/image" Target="../media/image63.jpeg"/><Relationship Id="rId4" Type="http://schemas.openxmlformats.org/officeDocument/2006/relationships/tags" Target="../tags/tag232.xml"/><Relationship Id="rId9" Type="http://schemas.openxmlformats.org/officeDocument/2006/relationships/image" Target="../media/image62.jpeg"/></Relationships>
</file>

<file path=ppt/slides/_rels/slide3.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tags" Target="../tags/tag26.xml"/><Relationship Id="rId3" Type="http://schemas.openxmlformats.org/officeDocument/2006/relationships/tags" Target="../tags/tag11.xml"/><Relationship Id="rId21" Type="http://schemas.openxmlformats.org/officeDocument/2006/relationships/tags" Target="../tags/tag29.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5.xml"/><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tags" Target="../tags/tag28.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image" Target="../media/image5.png"/><Relationship Id="rId10" Type="http://schemas.openxmlformats.org/officeDocument/2006/relationships/tags" Target="../tags/tag18.xml"/><Relationship Id="rId19" Type="http://schemas.openxmlformats.org/officeDocument/2006/relationships/tags" Target="../tags/tag27.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tags" Target="../tags/tag236.xml"/><Relationship Id="rId7" Type="http://schemas.openxmlformats.org/officeDocument/2006/relationships/image" Target="../media/image9.png"/><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image" Target="../media/image8.png"/><Relationship Id="rId5" Type="http://schemas.openxmlformats.org/officeDocument/2006/relationships/notesSlide" Target="../notesSlides/notesSlide20.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39.xml"/><Relationship Id="rId7" Type="http://schemas.openxmlformats.org/officeDocument/2006/relationships/image" Target="../media/image67.png"/><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tags" Target="../tags/tag240.xml"/><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43.xml"/><Relationship Id="rId7" Type="http://schemas.openxmlformats.org/officeDocument/2006/relationships/image" Target="../media/image69.png"/><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image" Target="../media/image68.png"/><Relationship Id="rId5" Type="http://schemas.openxmlformats.org/officeDocument/2006/relationships/slideLayout" Target="../slideLayouts/slideLayout1.xml"/><Relationship Id="rId4" Type="http://schemas.openxmlformats.org/officeDocument/2006/relationships/tags" Target="../tags/tag244.xml"/><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47.xml"/><Relationship Id="rId7" Type="http://schemas.openxmlformats.org/officeDocument/2006/relationships/image" Target="../media/image8.png"/><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tags" Target="../tags/tag255.xml"/><Relationship Id="rId13" Type="http://schemas.openxmlformats.org/officeDocument/2006/relationships/image" Target="../media/image73.jpeg"/><Relationship Id="rId3" Type="http://schemas.openxmlformats.org/officeDocument/2006/relationships/tags" Target="../tags/tag250.xml"/><Relationship Id="rId7" Type="http://schemas.openxmlformats.org/officeDocument/2006/relationships/tags" Target="../tags/tag254.xml"/><Relationship Id="rId12" Type="http://schemas.openxmlformats.org/officeDocument/2006/relationships/image" Target="../media/image72.jpeg"/><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tags" Target="../tags/tag253.xml"/><Relationship Id="rId11" Type="http://schemas.openxmlformats.org/officeDocument/2006/relationships/slideLayout" Target="../slideLayouts/slideLayout1.xml"/><Relationship Id="rId5" Type="http://schemas.openxmlformats.org/officeDocument/2006/relationships/tags" Target="../tags/tag252.xml"/><Relationship Id="rId15" Type="http://schemas.openxmlformats.org/officeDocument/2006/relationships/image" Target="../media/image9.png"/><Relationship Id="rId10" Type="http://schemas.openxmlformats.org/officeDocument/2006/relationships/tags" Target="../tags/tag257.xml"/><Relationship Id="rId4" Type="http://schemas.openxmlformats.org/officeDocument/2006/relationships/tags" Target="../tags/tag251.xml"/><Relationship Id="rId9" Type="http://schemas.openxmlformats.org/officeDocument/2006/relationships/tags" Target="../tags/tag256.xml"/><Relationship Id="rId1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tags" Target="../tags/tag260.xml"/><Relationship Id="rId7" Type="http://schemas.openxmlformats.org/officeDocument/2006/relationships/image" Target="../media/image74.jpeg"/><Relationship Id="rId12" Type="http://schemas.openxmlformats.org/officeDocument/2006/relationships/image" Target="../media/image9.png"/><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slideLayout" Target="../slideLayouts/slideLayout1.xml"/><Relationship Id="rId11" Type="http://schemas.openxmlformats.org/officeDocument/2006/relationships/image" Target="../media/image8.png"/><Relationship Id="rId5" Type="http://schemas.openxmlformats.org/officeDocument/2006/relationships/tags" Target="../tags/tag262.xml"/><Relationship Id="rId10" Type="http://schemas.openxmlformats.org/officeDocument/2006/relationships/image" Target="../media/image77.jpeg"/><Relationship Id="rId4" Type="http://schemas.openxmlformats.org/officeDocument/2006/relationships/tags" Target="../tags/tag261.xml"/><Relationship Id="rId9"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65.xml"/><Relationship Id="rId7" Type="http://schemas.openxmlformats.org/officeDocument/2006/relationships/image" Target="../media/image8.png"/><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slideLayout" Target="../slideLayouts/slideLayout1.xml"/><Relationship Id="rId5" Type="http://schemas.openxmlformats.org/officeDocument/2006/relationships/tags" Target="../tags/tag267.xml"/><Relationship Id="rId4" Type="http://schemas.openxmlformats.org/officeDocument/2006/relationships/tags" Target="../tags/tag266.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2.xml"/><Relationship Id="rId1" Type="http://schemas.openxmlformats.org/officeDocument/2006/relationships/tags" Target="../tags/tag268.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2.xml"/><Relationship Id="rId7" Type="http://schemas.openxmlformats.org/officeDocument/2006/relationships/tags" Target="../tags/tag36.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1.svg"/><Relationship Id="rId3" Type="http://schemas.openxmlformats.org/officeDocument/2006/relationships/tags" Target="../tags/tag39.xml"/><Relationship Id="rId7" Type="http://schemas.openxmlformats.org/officeDocument/2006/relationships/slideLayout" Target="../slideLayouts/slideLayout3.xml"/><Relationship Id="rId12" Type="http://schemas.openxmlformats.org/officeDocument/2006/relationships/image" Target="../media/image10.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9.png"/><Relationship Id="rId5" Type="http://schemas.openxmlformats.org/officeDocument/2006/relationships/tags" Target="../tags/tag41.xml"/><Relationship Id="rId10" Type="http://schemas.openxmlformats.org/officeDocument/2006/relationships/image" Target="../media/image8.png"/><Relationship Id="rId4" Type="http://schemas.openxmlformats.org/officeDocument/2006/relationships/tags" Target="../tags/tag40.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image" Target="../media/image8.png"/><Relationship Id="rId3" Type="http://schemas.openxmlformats.org/officeDocument/2006/relationships/tags" Target="../tags/tag45.xml"/><Relationship Id="rId21" Type="http://schemas.openxmlformats.org/officeDocument/2006/relationships/image" Target="../media/image13.jpeg"/><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slideLayout" Target="../slideLayouts/slideLayout7.xml"/><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image" Target="../media/image12.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tags" Target="../tags/tag57.xml"/><Relationship Id="rId23" Type="http://schemas.openxmlformats.org/officeDocument/2006/relationships/image" Target="../media/image15.jpeg"/><Relationship Id="rId10" Type="http://schemas.openxmlformats.org/officeDocument/2006/relationships/tags" Target="../tags/tag52.xml"/><Relationship Id="rId19" Type="http://schemas.openxmlformats.org/officeDocument/2006/relationships/image" Target="../media/image9.png"/><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61.xml"/><Relationship Id="rId7" Type="http://schemas.openxmlformats.org/officeDocument/2006/relationships/tags" Target="../tags/tag6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tags" Target="../tags/tag78.xml"/><Relationship Id="rId18" Type="http://schemas.openxmlformats.org/officeDocument/2006/relationships/tags" Target="../tags/tag83.xml"/><Relationship Id="rId26" Type="http://schemas.openxmlformats.org/officeDocument/2006/relationships/image" Target="../media/image9.png"/><Relationship Id="rId3" Type="http://schemas.openxmlformats.org/officeDocument/2006/relationships/tags" Target="../tags/tag68.xml"/><Relationship Id="rId21" Type="http://schemas.openxmlformats.org/officeDocument/2006/relationships/slideLayout" Target="../slideLayouts/slideLayout7.xml"/><Relationship Id="rId7" Type="http://schemas.openxmlformats.org/officeDocument/2006/relationships/tags" Target="../tags/tag72.xml"/><Relationship Id="rId12" Type="http://schemas.openxmlformats.org/officeDocument/2006/relationships/tags" Target="../tags/tag77.xml"/><Relationship Id="rId17" Type="http://schemas.openxmlformats.org/officeDocument/2006/relationships/tags" Target="../tags/tag82.xml"/><Relationship Id="rId25" Type="http://schemas.openxmlformats.org/officeDocument/2006/relationships/image" Target="../media/image8.png"/><Relationship Id="rId2" Type="http://schemas.openxmlformats.org/officeDocument/2006/relationships/tags" Target="../tags/tag67.xml"/><Relationship Id="rId16" Type="http://schemas.openxmlformats.org/officeDocument/2006/relationships/tags" Target="../tags/tag81.xml"/><Relationship Id="rId20" Type="http://schemas.openxmlformats.org/officeDocument/2006/relationships/tags" Target="../tags/tag85.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24" Type="http://schemas.openxmlformats.org/officeDocument/2006/relationships/image" Target="../media/image18.png"/><Relationship Id="rId5" Type="http://schemas.openxmlformats.org/officeDocument/2006/relationships/tags" Target="../tags/tag70.xml"/><Relationship Id="rId15" Type="http://schemas.openxmlformats.org/officeDocument/2006/relationships/tags" Target="../tags/tag80.xml"/><Relationship Id="rId23" Type="http://schemas.openxmlformats.org/officeDocument/2006/relationships/image" Target="../media/image17.png"/><Relationship Id="rId10" Type="http://schemas.openxmlformats.org/officeDocument/2006/relationships/tags" Target="../tags/tag75.xml"/><Relationship Id="rId19" Type="http://schemas.openxmlformats.org/officeDocument/2006/relationships/tags" Target="../tags/tag84.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tags" Target="../tags/tag79.xml"/><Relationship Id="rId22"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19.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9.png"/><Relationship Id="rId5" Type="http://schemas.openxmlformats.org/officeDocument/2006/relationships/tags" Target="../tags/tag90.xml"/><Relationship Id="rId10" Type="http://schemas.openxmlformats.org/officeDocument/2006/relationships/image" Target="../media/image8.png"/><Relationship Id="rId4" Type="http://schemas.openxmlformats.org/officeDocument/2006/relationships/tags" Target="../tags/tag89.xml"/><Relationship Id="rId9"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案例分享課件(2)"/>
          <p:cNvPicPr>
            <a:picLocks noChangeAspect="1"/>
          </p:cNvPicPr>
          <p:nvPr/>
        </p:nvPicPr>
        <p:blipFill>
          <a:blip r:embed="rId3"/>
          <a:stretch>
            <a:fillRect/>
          </a:stretch>
        </p:blipFill>
        <p:spPr>
          <a:xfrm>
            <a:off x="-66675" y="-29210"/>
            <a:ext cx="12263120" cy="6897370"/>
          </a:xfrm>
          <a:prstGeom prst="rect">
            <a:avLst/>
          </a:prstGeom>
        </p:spPr>
      </p:pic>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任意多边形: 形状 424"/>
          <p:cNvSpPr/>
          <p:nvPr>
            <p:custDataLst>
              <p:tags r:id="rId2"/>
            </p:custDataLst>
          </p:nvPr>
        </p:nvSpPr>
        <p:spPr>
          <a:xfrm>
            <a:off x="0" y="1024890"/>
            <a:ext cx="12192000" cy="544131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algn="just">
              <a:lnSpc>
                <a:spcPct val="110000"/>
              </a:lnSpc>
            </a:pPr>
            <a:r>
              <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rPr>
              <a:t>                                                          </a:t>
            </a:r>
          </a:p>
          <a:p>
            <a:pPr algn="just">
              <a:lnSpc>
                <a:spcPct val="110000"/>
              </a:lnSpc>
            </a:pPr>
            <a:r>
              <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rPr>
              <a:t>                                                                                                                                                                                                        25</a:t>
            </a:r>
            <a:r>
              <a:rPr kumimoji="1" lang="zh-CN" altLang="en-US"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rPr>
              <a:t>立方罐</a:t>
            </a:r>
          </a:p>
          <a:p>
            <a:pPr algn="just">
              <a:lnSpc>
                <a:spcPct val="110000"/>
              </a:lnSpc>
            </a:pPr>
            <a:r>
              <a:rPr kumimoji="1" lang="zh-CN" altLang="en-US"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rPr>
              <a:t> </a:t>
            </a:r>
            <a:r>
              <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rPr>
              <a:t>                                                                                                                                                                                                          </a:t>
            </a:r>
          </a:p>
          <a:p>
            <a:pPr algn="just">
              <a:lnSpc>
                <a:spcPct val="110000"/>
              </a:lnSpc>
            </a:pPr>
            <a:endPar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r>
              <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rPr>
              <a:t>                                                                                                                                                                                                                </a:t>
            </a:r>
          </a:p>
          <a:p>
            <a:pPr algn="just">
              <a:lnSpc>
                <a:spcPct val="110000"/>
              </a:lnSpc>
            </a:pPr>
            <a:endPar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r>
              <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rPr>
              <a:t>                 </a:t>
            </a:r>
          </a:p>
          <a:p>
            <a:pPr algn="just">
              <a:lnSpc>
                <a:spcPct val="110000"/>
              </a:lnSpc>
            </a:pPr>
            <a:r>
              <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rPr>
              <a:t>                   </a:t>
            </a:r>
            <a:r>
              <a:rPr kumimoji="1" lang="zh-CN" altLang="en-US"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rPr>
              <a:t>堆疊式</a:t>
            </a:r>
            <a:r>
              <a:rPr kumimoji="1" lang="en-US" altLang="zh-CN"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rPr>
              <a:t> 500mm*250mm                                                                                                                                                       </a:t>
            </a:r>
          </a:p>
        </p:txBody>
      </p:sp>
      <p:sp>
        <p:nvSpPr>
          <p:cNvPr id="22534" name="矩形 434"/>
          <p:cNvSpPr/>
          <p:nvPr>
            <p:custDataLst>
              <p:tags r:id="rId3"/>
            </p:custDataLst>
          </p:nvPr>
        </p:nvSpPr>
        <p:spPr>
          <a:xfrm>
            <a:off x="7023427" y="4896600"/>
            <a:ext cx="820362" cy="234569"/>
          </a:xfrm>
          <a:prstGeom prst="rect">
            <a:avLst/>
          </a:prstGeom>
          <a:noFill/>
          <a:ln w="9525">
            <a:noFill/>
          </a:ln>
        </p:spPr>
        <p:txBody>
          <a:bodyPr/>
          <a:lstStyle/>
          <a:p>
            <a:pPr algn="ctr">
              <a:lnSpc>
                <a:spcPct val="130000"/>
              </a:lnSpc>
            </a:pPr>
            <a:r>
              <a:rPr lang="zh-CN" altLang="en-US" sz="945" dirty="0">
                <a:solidFill>
                  <a:srgbClr val="053D90"/>
                </a:solidFill>
              </a:rPr>
              <a:t>節能</a:t>
            </a:r>
          </a:p>
        </p:txBody>
      </p:sp>
      <p:sp>
        <p:nvSpPr>
          <p:cNvPr id="22538" name="矩形 447"/>
          <p:cNvSpPr/>
          <p:nvPr>
            <p:custDataLst>
              <p:tags r:id="rId4"/>
            </p:custDataLst>
          </p:nvPr>
        </p:nvSpPr>
        <p:spPr>
          <a:xfrm>
            <a:off x="8972726" y="4896600"/>
            <a:ext cx="820362" cy="235823"/>
          </a:xfrm>
          <a:prstGeom prst="rect">
            <a:avLst/>
          </a:prstGeom>
          <a:noFill/>
          <a:ln w="9525">
            <a:noFill/>
          </a:ln>
        </p:spPr>
        <p:txBody>
          <a:bodyPr/>
          <a:lstStyle/>
          <a:p>
            <a:pPr algn="ctr">
              <a:lnSpc>
                <a:spcPct val="130000"/>
              </a:lnSpc>
            </a:pPr>
            <a:r>
              <a:rPr lang="zh-CN" altLang="en-US" sz="945" dirty="0">
                <a:solidFill>
                  <a:srgbClr val="053D90"/>
                </a:solidFill>
              </a:rPr>
              <a:t>省電</a:t>
            </a:r>
          </a:p>
        </p:txBody>
      </p:sp>
      <p:sp>
        <p:nvSpPr>
          <p:cNvPr id="31" name="矩形 30"/>
          <p:cNvSpPr/>
          <p:nvPr>
            <p:custDataLst>
              <p:tags r:id="rId5"/>
            </p:custDataLst>
          </p:nvPr>
        </p:nvSpPr>
        <p:spPr>
          <a:xfrm>
            <a:off x="8972726" y="4053659"/>
            <a:ext cx="820863" cy="235321"/>
          </a:xfrm>
          <a:prstGeom prst="rect">
            <a:avLst/>
          </a:prstGeom>
        </p:spPr>
        <p:txBody>
          <a:bodyPr wrap="square">
            <a:noAutofit/>
          </a:bodyPr>
          <a:lstStyle/>
          <a:p>
            <a:pPr algn="ctr">
              <a:lnSpc>
                <a:spcPct val="130000"/>
              </a:lnSpc>
            </a:pPr>
            <a:r>
              <a:rPr lang="zh-CN" altLang="en-US" sz="945" dirty="0">
                <a:solidFill>
                  <a:srgbClr val="053D90"/>
                </a:solidFill>
              </a:rPr>
              <a:t>省電</a:t>
            </a:r>
          </a:p>
        </p:txBody>
      </p:sp>
      <p:sp>
        <p:nvSpPr>
          <p:cNvPr id="37" name="矩形 36"/>
          <p:cNvSpPr/>
          <p:nvPr>
            <p:custDataLst>
              <p:tags r:id="rId6"/>
            </p:custDataLst>
          </p:nvPr>
        </p:nvSpPr>
        <p:spPr>
          <a:xfrm>
            <a:off x="7143345" y="4173578"/>
            <a:ext cx="820863" cy="235321"/>
          </a:xfrm>
          <a:prstGeom prst="rect">
            <a:avLst/>
          </a:prstGeom>
        </p:spPr>
        <p:txBody>
          <a:bodyPr wrap="square">
            <a:noAutofit/>
          </a:bodyPr>
          <a:lstStyle/>
          <a:p>
            <a:pPr algn="ctr">
              <a:lnSpc>
                <a:spcPct val="130000"/>
              </a:lnSpc>
            </a:pPr>
            <a:r>
              <a:rPr lang="zh-CN" altLang="en-US" sz="945" dirty="0">
                <a:solidFill>
                  <a:srgbClr val="053D90"/>
                </a:solidFill>
              </a:rPr>
              <a:t>節</a:t>
            </a:r>
          </a:p>
        </p:txBody>
      </p:sp>
      <p:sp>
        <p:nvSpPr>
          <p:cNvPr id="21" name="文本框 419"/>
          <p:cNvSpPr txBox="1"/>
          <p:nvPr>
            <p:custDataLst>
              <p:tags r:id="rId7"/>
            </p:custDataLst>
          </p:nvPr>
        </p:nvSpPr>
        <p:spPr>
          <a:xfrm>
            <a:off x="382417" y="1620403"/>
            <a:ext cx="3725495" cy="427993"/>
          </a:xfrm>
          <a:prstGeom prst="rect">
            <a:avLst/>
          </a:prstGeom>
          <a:noFill/>
        </p:spPr>
        <p:txBody>
          <a:bodyPr vert="horz" wrap="square" rtlCol="0">
            <a:noAutofit/>
          </a:bodyPr>
          <a:lstStyle/>
          <a:p>
            <a:pPr algn="just">
              <a:lnSpc>
                <a:spcPct val="110000"/>
              </a:lnSpc>
            </a:pPr>
            <a:r>
              <a:rPr kumimoji="1" lang="zh-CN" altLang="en-US" sz="2215" b="1" dirty="0">
                <a:solidFill>
                  <a:schemeClr val="bg1"/>
                </a:solidFill>
                <a:latin typeface="微软雅黑" panose="020B0503020204020204" pitchFamily="34" charset="-122"/>
                <a:cs typeface="微软雅黑 Light" panose="020B0502040204020203" pitchFamily="34" charset="-122"/>
                <a:sym typeface="+mn-ea"/>
              </a:rPr>
              <a:t>相變蓄能盒封裝型試介紹</a:t>
            </a:r>
            <a:endParaRPr kumimoji="1" lang="zh-CN" altLang="en-US" sz="2215" b="1" dirty="0">
              <a:solidFill>
                <a:schemeClr val="bg1"/>
              </a:solidFill>
              <a:latin typeface="微软雅黑" panose="020B0503020204020204" pitchFamily="34" charset="-122"/>
              <a:cs typeface="微软雅黑 Light" panose="020B0502040204020203" pitchFamily="34" charset="-122"/>
            </a:endParaRPr>
          </a:p>
        </p:txBody>
      </p:sp>
      <p:sp>
        <p:nvSpPr>
          <p:cNvPr id="8" name="矩形 7"/>
          <p:cNvSpPr/>
          <p:nvPr>
            <p:custDataLst>
              <p:tags r:id="rId8"/>
            </p:custDataLst>
          </p:nvPr>
        </p:nvSpPr>
        <p:spPr>
          <a:xfrm>
            <a:off x="3470411" y="5129328"/>
            <a:ext cx="820863" cy="235321"/>
          </a:xfrm>
          <a:prstGeom prst="rect">
            <a:avLst/>
          </a:prstGeom>
        </p:spPr>
        <p:txBody>
          <a:bodyPr wrap="square">
            <a:noAutofit/>
          </a:bodyPr>
          <a:lstStyle/>
          <a:p>
            <a:pPr algn="ctr">
              <a:lnSpc>
                <a:spcPct val="130000"/>
              </a:lnSpc>
            </a:pPr>
            <a:r>
              <a:rPr lang="zh-CN" altLang="en-US" sz="945" dirty="0">
                <a:solidFill>
                  <a:srgbClr val="053D90"/>
                </a:solidFill>
              </a:rPr>
              <a:t>省電</a:t>
            </a:r>
          </a:p>
        </p:txBody>
      </p:sp>
      <p:sp>
        <p:nvSpPr>
          <p:cNvPr id="10" name="矩形 9"/>
          <p:cNvSpPr/>
          <p:nvPr>
            <p:custDataLst>
              <p:tags r:id="rId9"/>
            </p:custDataLst>
          </p:nvPr>
        </p:nvSpPr>
        <p:spPr>
          <a:xfrm>
            <a:off x="1641030" y="5249246"/>
            <a:ext cx="820863" cy="235321"/>
          </a:xfrm>
          <a:prstGeom prst="rect">
            <a:avLst/>
          </a:prstGeom>
        </p:spPr>
        <p:txBody>
          <a:bodyPr wrap="square">
            <a:noAutofit/>
          </a:bodyPr>
          <a:lstStyle/>
          <a:p>
            <a:pPr algn="ctr">
              <a:lnSpc>
                <a:spcPct val="130000"/>
              </a:lnSpc>
            </a:pPr>
            <a:r>
              <a:rPr lang="zh-CN" altLang="en-US" sz="945" dirty="0">
                <a:solidFill>
                  <a:srgbClr val="053D90"/>
                </a:solidFill>
              </a:rPr>
              <a:t>節能</a:t>
            </a:r>
          </a:p>
        </p:txBody>
      </p:sp>
      <p:sp>
        <p:nvSpPr>
          <p:cNvPr id="14" name="矩形 13"/>
          <p:cNvSpPr/>
          <p:nvPr>
            <p:custDataLst>
              <p:tags r:id="rId10"/>
            </p:custDataLst>
          </p:nvPr>
        </p:nvSpPr>
        <p:spPr>
          <a:xfrm>
            <a:off x="3590831" y="5249748"/>
            <a:ext cx="820863" cy="235321"/>
          </a:xfrm>
          <a:prstGeom prst="rect">
            <a:avLst/>
          </a:prstGeom>
        </p:spPr>
        <p:txBody>
          <a:bodyPr wrap="square">
            <a:noAutofit/>
          </a:bodyPr>
          <a:lstStyle/>
          <a:p>
            <a:pPr algn="ctr">
              <a:lnSpc>
                <a:spcPct val="130000"/>
              </a:lnSpc>
            </a:pPr>
            <a:r>
              <a:rPr lang="zh-CN" altLang="en-US" sz="945" dirty="0">
                <a:solidFill>
                  <a:srgbClr val="053D90"/>
                </a:solidFill>
              </a:rPr>
              <a:t>堆疊試電</a:t>
            </a:r>
          </a:p>
        </p:txBody>
      </p:sp>
      <p:grpSp>
        <p:nvGrpSpPr>
          <p:cNvPr id="4" name="组合 2"/>
          <p:cNvGrpSpPr/>
          <p:nvPr/>
        </p:nvGrpSpPr>
        <p:grpSpPr>
          <a:xfrm>
            <a:off x="0" y="46038"/>
            <a:ext cx="12192000" cy="395287"/>
            <a:chOff x="0" y="73"/>
            <a:chExt cx="19200" cy="623"/>
          </a:xfrm>
        </p:grpSpPr>
        <p:pic>
          <p:nvPicPr>
            <p:cNvPr id="5" name="图片 4" descr="upload_post_object_v2_806035386"/>
            <p:cNvPicPr>
              <a:picLocks noChangeAspect="1"/>
            </p:cNvPicPr>
            <p:nvPr>
              <p:custDataLst>
                <p:tags r:id="rId12"/>
              </p:custDataLst>
            </p:nvPr>
          </p:nvPicPr>
          <p:blipFill>
            <a:blip r:embed="rId16" cstate="print"/>
            <a:stretch>
              <a:fillRect/>
            </a:stretch>
          </p:blipFill>
          <p:spPr>
            <a:xfrm>
              <a:off x="17929" y="73"/>
              <a:ext cx="916" cy="623"/>
            </a:xfrm>
            <a:prstGeom prst="ellipse">
              <a:avLst/>
            </a:prstGeom>
            <a:solidFill>
              <a:schemeClr val="bg1"/>
            </a:solidFill>
          </p:spPr>
        </p:pic>
        <p:pic>
          <p:nvPicPr>
            <p:cNvPr id="6" name="picture 14"/>
            <p:cNvPicPr>
              <a:picLocks noChangeAspect="1"/>
            </p:cNvPicPr>
            <p:nvPr>
              <p:custDataLst>
                <p:tags r:id="rId13"/>
              </p:custDataLst>
            </p:nvPr>
          </p:nvPicPr>
          <p:blipFill>
            <a:blip r:embed="rId17"/>
            <a:stretch>
              <a:fillRect/>
            </a:stretch>
          </p:blipFill>
          <p:spPr>
            <a:xfrm>
              <a:off x="0" y="684"/>
              <a:ext cx="19200" cy="12"/>
            </a:xfrm>
            <a:prstGeom prst="rect">
              <a:avLst/>
            </a:prstGeom>
            <a:noFill/>
            <a:ln w="9525">
              <a:noFill/>
            </a:ln>
          </p:spPr>
        </p:pic>
      </p:grpSp>
      <p:sp>
        <p:nvSpPr>
          <p:cNvPr id="7" name="textbox 12"/>
          <p:cNvSpPr/>
          <p:nvPr>
            <p:custDataLst>
              <p:tags r:id="rId11"/>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pic>
        <p:nvPicPr>
          <p:cNvPr id="2" name="图片 1"/>
          <p:cNvPicPr>
            <a:picLocks noChangeAspect="1"/>
          </p:cNvPicPr>
          <p:nvPr/>
        </p:nvPicPr>
        <p:blipFill>
          <a:blip r:embed="rId18"/>
          <a:stretch>
            <a:fillRect/>
          </a:stretch>
        </p:blipFill>
        <p:spPr>
          <a:xfrm>
            <a:off x="363855" y="2406015"/>
            <a:ext cx="3467100" cy="2378075"/>
          </a:xfrm>
          <a:prstGeom prst="rect">
            <a:avLst/>
          </a:prstGeom>
          <a:noFill/>
          <a:ln>
            <a:noFill/>
          </a:ln>
        </p:spPr>
      </p:pic>
      <p:pic>
        <p:nvPicPr>
          <p:cNvPr id="18" name="图片 7" descr="WPS图片(1)"/>
          <p:cNvPicPr>
            <a:picLocks noChangeAspect="1"/>
          </p:cNvPicPr>
          <p:nvPr/>
        </p:nvPicPr>
        <p:blipFill>
          <a:blip r:embed="rId19"/>
          <a:srcRect l="3540" t="3677" r="3251" b="4797"/>
          <a:stretch>
            <a:fillRect/>
          </a:stretch>
        </p:blipFill>
        <p:spPr>
          <a:xfrm>
            <a:off x="4439920" y="1351280"/>
            <a:ext cx="6345555" cy="2822575"/>
          </a:xfrm>
          <a:prstGeom prst="rect">
            <a:avLst/>
          </a:prstGeom>
        </p:spPr>
      </p:pic>
      <p:pic>
        <p:nvPicPr>
          <p:cNvPr id="19" name="图片 1"/>
          <p:cNvPicPr>
            <a:picLocks noChangeAspect="1"/>
          </p:cNvPicPr>
          <p:nvPr/>
        </p:nvPicPr>
        <p:blipFill>
          <a:blip r:embed="rId20"/>
          <a:stretch>
            <a:fillRect/>
          </a:stretch>
        </p:blipFill>
        <p:spPr>
          <a:xfrm>
            <a:off x="4879975" y="4347528"/>
            <a:ext cx="2435860" cy="1727835"/>
          </a:xfrm>
          <a:prstGeom prst="rect">
            <a:avLst/>
          </a:prstGeom>
          <a:noFill/>
          <a:ln>
            <a:noFill/>
          </a:ln>
        </p:spPr>
      </p:pic>
      <p:pic>
        <p:nvPicPr>
          <p:cNvPr id="24" name="图片 23"/>
          <p:cNvPicPr>
            <a:picLocks noChangeAspect="1"/>
          </p:cNvPicPr>
          <p:nvPr/>
        </p:nvPicPr>
        <p:blipFill>
          <a:blip r:embed="rId21"/>
          <a:srcRect l="-2"/>
          <a:stretch>
            <a:fillRect/>
          </a:stretch>
        </p:blipFill>
        <p:spPr>
          <a:xfrm>
            <a:off x="7426960" y="4356418"/>
            <a:ext cx="1215390" cy="1727835"/>
          </a:xfrm>
          <a:prstGeom prst="rect">
            <a:avLst/>
          </a:prstGeom>
        </p:spPr>
      </p:pic>
      <p:pic>
        <p:nvPicPr>
          <p:cNvPr id="25" name="图片 24"/>
          <p:cNvPicPr>
            <a:picLocks noChangeAspect="1"/>
          </p:cNvPicPr>
          <p:nvPr/>
        </p:nvPicPr>
        <p:blipFill>
          <a:blip r:embed="rId22"/>
          <a:stretch>
            <a:fillRect/>
          </a:stretch>
        </p:blipFill>
        <p:spPr>
          <a:xfrm>
            <a:off x="8763000" y="4371975"/>
            <a:ext cx="1642110" cy="1670050"/>
          </a:xfrm>
          <a:prstGeom prst="rect">
            <a:avLst/>
          </a:prstGeom>
        </p:spPr>
      </p:pic>
    </p:spTree>
    <p:custDataLst>
      <p:tags r:id="rId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任意多边形: 形状 424"/>
          <p:cNvSpPr/>
          <p:nvPr>
            <p:custDataLst>
              <p:tags r:id="rId2"/>
            </p:custDataLst>
          </p:nvPr>
        </p:nvSpPr>
        <p:spPr>
          <a:xfrm>
            <a:off x="-26670" y="899795"/>
            <a:ext cx="12272645" cy="524065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algn="just">
              <a:lnSpc>
                <a:spcPct val="110000"/>
              </a:lnSpc>
            </a:pPr>
            <a:endParaRPr kumimoji="1" lang="zh-CN" altLang="en-US"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altLang="en-US"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r>
              <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 </a:t>
            </a:r>
            <a:r>
              <a:rPr kumimoji="1" lang="en-US" alt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                    </a:t>
            </a:r>
          </a:p>
          <a:p>
            <a:pPr algn="just">
              <a:lnSpc>
                <a:spcPct val="110000"/>
              </a:lnSpc>
            </a:pPr>
            <a:endParaRPr kumimoji="1" lang="en-US" alt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r>
              <a:rPr kumimoji="1" lang="en-US" alt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                        </a:t>
            </a:r>
            <a:r>
              <a:rPr kumimoji="1" 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拼裝式</a:t>
            </a:r>
            <a:r>
              <a:rPr kumimoji="1" lang="en-US" alt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800mm*300mm</a:t>
            </a:r>
          </a:p>
          <a:p>
            <a:pPr algn="just">
              <a:lnSpc>
                <a:spcPct val="110000"/>
              </a:lnSpc>
            </a:pPr>
            <a:endParaRPr kumimoji="1" lang="zh-CN" altLang="en-US"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altLang="en-US"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altLang="en-US"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altLang="en-US"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altLang="en-US"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altLang="en-US"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10000"/>
              </a:lnSpc>
            </a:pPr>
            <a:endParaRPr kumimoji="1" lang="zh-CN" altLang="en-US"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p:txBody>
      </p:sp>
      <p:sp>
        <p:nvSpPr>
          <p:cNvPr id="22534" name="矩形 434"/>
          <p:cNvSpPr/>
          <p:nvPr>
            <p:custDataLst>
              <p:tags r:id="rId3"/>
            </p:custDataLst>
          </p:nvPr>
        </p:nvSpPr>
        <p:spPr>
          <a:xfrm>
            <a:off x="7023427" y="4896600"/>
            <a:ext cx="820362" cy="234569"/>
          </a:xfrm>
          <a:prstGeom prst="rect">
            <a:avLst/>
          </a:prstGeom>
          <a:noFill/>
          <a:ln w="9525">
            <a:noFill/>
          </a:ln>
        </p:spPr>
        <p:txBody>
          <a:bodyPr/>
          <a:lstStyle/>
          <a:p>
            <a:pPr algn="ctr">
              <a:lnSpc>
                <a:spcPct val="130000"/>
              </a:lnSpc>
            </a:pPr>
            <a:r>
              <a:rPr lang="zh-CN" altLang="en-US" sz="945" dirty="0">
                <a:solidFill>
                  <a:srgbClr val="053D90"/>
                </a:solidFill>
              </a:rPr>
              <a:t>節能</a:t>
            </a:r>
          </a:p>
        </p:txBody>
      </p:sp>
      <p:sp>
        <p:nvSpPr>
          <p:cNvPr id="22538" name="矩形 447"/>
          <p:cNvSpPr/>
          <p:nvPr>
            <p:custDataLst>
              <p:tags r:id="rId4"/>
            </p:custDataLst>
          </p:nvPr>
        </p:nvSpPr>
        <p:spPr>
          <a:xfrm>
            <a:off x="8972726" y="4896600"/>
            <a:ext cx="820362" cy="235823"/>
          </a:xfrm>
          <a:prstGeom prst="rect">
            <a:avLst/>
          </a:prstGeom>
          <a:noFill/>
          <a:ln w="9525">
            <a:noFill/>
          </a:ln>
        </p:spPr>
        <p:txBody>
          <a:bodyPr/>
          <a:lstStyle/>
          <a:p>
            <a:pPr algn="ctr">
              <a:lnSpc>
                <a:spcPct val="130000"/>
              </a:lnSpc>
            </a:pPr>
            <a:r>
              <a:rPr lang="zh-CN" altLang="en-US" sz="945" dirty="0">
                <a:solidFill>
                  <a:srgbClr val="053D90"/>
                </a:solidFill>
              </a:rPr>
              <a:t>省電</a:t>
            </a:r>
          </a:p>
        </p:txBody>
      </p:sp>
      <p:sp>
        <p:nvSpPr>
          <p:cNvPr id="31" name="矩形 30"/>
          <p:cNvSpPr/>
          <p:nvPr>
            <p:custDataLst>
              <p:tags r:id="rId5"/>
            </p:custDataLst>
          </p:nvPr>
        </p:nvSpPr>
        <p:spPr>
          <a:xfrm>
            <a:off x="8972726" y="4053659"/>
            <a:ext cx="820863" cy="235321"/>
          </a:xfrm>
          <a:prstGeom prst="rect">
            <a:avLst/>
          </a:prstGeom>
        </p:spPr>
        <p:txBody>
          <a:bodyPr wrap="square">
            <a:noAutofit/>
          </a:bodyPr>
          <a:lstStyle/>
          <a:p>
            <a:pPr algn="ctr">
              <a:lnSpc>
                <a:spcPct val="130000"/>
              </a:lnSpc>
            </a:pPr>
            <a:r>
              <a:rPr lang="zh-CN" altLang="en-US" sz="945" dirty="0">
                <a:solidFill>
                  <a:srgbClr val="053D90"/>
                </a:solidFill>
              </a:rPr>
              <a:t>省電</a:t>
            </a:r>
          </a:p>
        </p:txBody>
      </p:sp>
      <p:sp>
        <p:nvSpPr>
          <p:cNvPr id="37" name="矩形 36"/>
          <p:cNvSpPr/>
          <p:nvPr>
            <p:custDataLst>
              <p:tags r:id="rId6"/>
            </p:custDataLst>
          </p:nvPr>
        </p:nvSpPr>
        <p:spPr>
          <a:xfrm>
            <a:off x="7143345" y="4173578"/>
            <a:ext cx="820863" cy="235321"/>
          </a:xfrm>
          <a:prstGeom prst="rect">
            <a:avLst/>
          </a:prstGeom>
        </p:spPr>
        <p:txBody>
          <a:bodyPr wrap="square">
            <a:noAutofit/>
          </a:bodyPr>
          <a:lstStyle/>
          <a:p>
            <a:pPr algn="ctr">
              <a:lnSpc>
                <a:spcPct val="130000"/>
              </a:lnSpc>
            </a:pPr>
            <a:r>
              <a:rPr lang="zh-CN" altLang="en-US" sz="945" dirty="0">
                <a:solidFill>
                  <a:srgbClr val="053D90"/>
                </a:solidFill>
              </a:rPr>
              <a:t>節</a:t>
            </a:r>
          </a:p>
        </p:txBody>
      </p:sp>
      <p:sp>
        <p:nvSpPr>
          <p:cNvPr id="21" name="文本框 419"/>
          <p:cNvSpPr txBox="1"/>
          <p:nvPr>
            <p:custDataLst>
              <p:tags r:id="rId7"/>
            </p:custDataLst>
          </p:nvPr>
        </p:nvSpPr>
        <p:spPr>
          <a:xfrm>
            <a:off x="817880" y="1398270"/>
            <a:ext cx="3474085" cy="427990"/>
          </a:xfrm>
          <a:prstGeom prst="rect">
            <a:avLst/>
          </a:prstGeom>
          <a:noFill/>
        </p:spPr>
        <p:txBody>
          <a:bodyPr vert="horz" wrap="square" rtlCol="0">
            <a:noAutofit/>
          </a:bodyPr>
          <a:lstStyle/>
          <a:p>
            <a:pPr algn="just">
              <a:lnSpc>
                <a:spcPct val="110000"/>
              </a:lnSpc>
            </a:pPr>
            <a:r>
              <a:rPr kumimoji="1" lang="zh-CN" altLang="en-US" sz="2215" b="1" dirty="0">
                <a:solidFill>
                  <a:schemeClr val="bg1"/>
                </a:solidFill>
                <a:latin typeface="微软雅黑" panose="020B0503020204020204" pitchFamily="34" charset="-122"/>
                <a:cs typeface="微软雅黑 Light" panose="020B0502040204020203" pitchFamily="34" charset="-122"/>
                <a:sym typeface="+mn-ea"/>
              </a:rPr>
              <a:t>相變蓄能盒封裝型試介紹</a:t>
            </a:r>
            <a:endParaRPr lang="zh-CN" altLang="en-US" sz="2215" dirty="0">
              <a:solidFill>
                <a:srgbClr val="FFFFFF"/>
              </a:solidFill>
              <a:latin typeface="思源黑体 CN Heavy" panose="020B0A00000000000000" charset="-122"/>
              <a:ea typeface="思源黑体 CN Heavy" panose="020B0A00000000000000" charset="-122"/>
            </a:endParaRPr>
          </a:p>
        </p:txBody>
      </p:sp>
      <p:sp>
        <p:nvSpPr>
          <p:cNvPr id="8" name="矩形 7"/>
          <p:cNvSpPr/>
          <p:nvPr>
            <p:custDataLst>
              <p:tags r:id="rId8"/>
            </p:custDataLst>
          </p:nvPr>
        </p:nvSpPr>
        <p:spPr>
          <a:xfrm>
            <a:off x="3470411" y="5129328"/>
            <a:ext cx="820863" cy="235321"/>
          </a:xfrm>
          <a:prstGeom prst="rect">
            <a:avLst/>
          </a:prstGeom>
        </p:spPr>
        <p:txBody>
          <a:bodyPr wrap="square">
            <a:noAutofit/>
          </a:bodyPr>
          <a:lstStyle/>
          <a:p>
            <a:pPr algn="ctr">
              <a:lnSpc>
                <a:spcPct val="130000"/>
              </a:lnSpc>
            </a:pPr>
            <a:r>
              <a:rPr lang="zh-CN" altLang="en-US" sz="945" dirty="0">
                <a:solidFill>
                  <a:srgbClr val="053D90"/>
                </a:solidFill>
              </a:rPr>
              <a:t>省電</a:t>
            </a:r>
          </a:p>
        </p:txBody>
      </p:sp>
      <p:sp>
        <p:nvSpPr>
          <p:cNvPr id="10" name="矩形 9"/>
          <p:cNvSpPr/>
          <p:nvPr>
            <p:custDataLst>
              <p:tags r:id="rId9"/>
            </p:custDataLst>
          </p:nvPr>
        </p:nvSpPr>
        <p:spPr>
          <a:xfrm>
            <a:off x="1641030" y="5249246"/>
            <a:ext cx="820863" cy="235321"/>
          </a:xfrm>
          <a:prstGeom prst="rect">
            <a:avLst/>
          </a:prstGeom>
        </p:spPr>
        <p:txBody>
          <a:bodyPr wrap="square">
            <a:noAutofit/>
          </a:bodyPr>
          <a:lstStyle/>
          <a:p>
            <a:pPr algn="ctr">
              <a:lnSpc>
                <a:spcPct val="130000"/>
              </a:lnSpc>
            </a:pPr>
            <a:r>
              <a:rPr lang="zh-CN" altLang="en-US" sz="945" dirty="0">
                <a:solidFill>
                  <a:srgbClr val="053D90"/>
                </a:solidFill>
              </a:rPr>
              <a:t>節能</a:t>
            </a:r>
          </a:p>
        </p:txBody>
      </p:sp>
      <p:sp>
        <p:nvSpPr>
          <p:cNvPr id="14" name="矩形 13"/>
          <p:cNvSpPr/>
          <p:nvPr>
            <p:custDataLst>
              <p:tags r:id="rId10"/>
            </p:custDataLst>
          </p:nvPr>
        </p:nvSpPr>
        <p:spPr>
          <a:xfrm>
            <a:off x="3590831" y="5249748"/>
            <a:ext cx="820863" cy="235321"/>
          </a:xfrm>
          <a:prstGeom prst="rect">
            <a:avLst/>
          </a:prstGeom>
        </p:spPr>
        <p:txBody>
          <a:bodyPr wrap="square">
            <a:noAutofit/>
          </a:bodyPr>
          <a:lstStyle/>
          <a:p>
            <a:pPr algn="ctr">
              <a:lnSpc>
                <a:spcPct val="130000"/>
              </a:lnSpc>
            </a:pPr>
            <a:r>
              <a:rPr lang="zh-CN" altLang="en-US" sz="945" dirty="0">
                <a:solidFill>
                  <a:srgbClr val="053D90"/>
                </a:solidFill>
              </a:rPr>
              <a:t>堆疊試電</a:t>
            </a:r>
          </a:p>
        </p:txBody>
      </p:sp>
      <p:grpSp>
        <p:nvGrpSpPr>
          <p:cNvPr id="4" name="组合 2"/>
          <p:cNvGrpSpPr/>
          <p:nvPr/>
        </p:nvGrpSpPr>
        <p:grpSpPr>
          <a:xfrm>
            <a:off x="0" y="46038"/>
            <a:ext cx="12192000" cy="395287"/>
            <a:chOff x="0" y="73"/>
            <a:chExt cx="19200" cy="623"/>
          </a:xfrm>
        </p:grpSpPr>
        <p:pic>
          <p:nvPicPr>
            <p:cNvPr id="5" name="图片 4" descr="upload_post_object_v2_806035386"/>
            <p:cNvPicPr>
              <a:picLocks noChangeAspect="1"/>
            </p:cNvPicPr>
            <p:nvPr>
              <p:custDataLst>
                <p:tags r:id="rId12"/>
              </p:custDataLst>
            </p:nvPr>
          </p:nvPicPr>
          <p:blipFill>
            <a:blip r:embed="rId16" cstate="print"/>
            <a:stretch>
              <a:fillRect/>
            </a:stretch>
          </p:blipFill>
          <p:spPr>
            <a:xfrm>
              <a:off x="17929" y="73"/>
              <a:ext cx="916" cy="623"/>
            </a:xfrm>
            <a:prstGeom prst="ellipse">
              <a:avLst/>
            </a:prstGeom>
            <a:solidFill>
              <a:schemeClr val="bg1"/>
            </a:solidFill>
          </p:spPr>
        </p:pic>
        <p:pic>
          <p:nvPicPr>
            <p:cNvPr id="6" name="picture 14"/>
            <p:cNvPicPr>
              <a:picLocks noChangeAspect="1"/>
            </p:cNvPicPr>
            <p:nvPr>
              <p:custDataLst>
                <p:tags r:id="rId13"/>
              </p:custDataLst>
            </p:nvPr>
          </p:nvPicPr>
          <p:blipFill>
            <a:blip r:embed="rId17"/>
            <a:stretch>
              <a:fillRect/>
            </a:stretch>
          </p:blipFill>
          <p:spPr>
            <a:xfrm>
              <a:off x="0" y="684"/>
              <a:ext cx="19200" cy="12"/>
            </a:xfrm>
            <a:prstGeom prst="rect">
              <a:avLst/>
            </a:prstGeom>
            <a:noFill/>
            <a:ln w="9525">
              <a:noFill/>
            </a:ln>
          </p:spPr>
        </p:pic>
      </p:grpSp>
      <p:sp>
        <p:nvSpPr>
          <p:cNvPr id="7" name="textbox 12"/>
          <p:cNvSpPr/>
          <p:nvPr>
            <p:custDataLst>
              <p:tags r:id="rId11"/>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pic>
        <p:nvPicPr>
          <p:cNvPr id="16" name="图片 6" descr="仰视图"/>
          <p:cNvPicPr>
            <a:picLocks noChangeAspect="1"/>
          </p:cNvPicPr>
          <p:nvPr/>
        </p:nvPicPr>
        <p:blipFill>
          <a:blip r:embed="rId18"/>
          <a:stretch>
            <a:fillRect/>
          </a:stretch>
        </p:blipFill>
        <p:spPr>
          <a:xfrm>
            <a:off x="382270" y="2162175"/>
            <a:ext cx="4247515" cy="2185670"/>
          </a:xfrm>
          <a:prstGeom prst="rect">
            <a:avLst/>
          </a:prstGeom>
        </p:spPr>
      </p:pic>
      <p:pic>
        <p:nvPicPr>
          <p:cNvPr id="26" name="图片 26" descr="2959277996110bd5751a3591c89eeda"/>
          <p:cNvPicPr>
            <a:picLocks noChangeAspect="1"/>
          </p:cNvPicPr>
          <p:nvPr/>
        </p:nvPicPr>
        <p:blipFill>
          <a:blip r:embed="rId19"/>
          <a:stretch>
            <a:fillRect/>
          </a:stretch>
        </p:blipFill>
        <p:spPr>
          <a:xfrm>
            <a:off x="4939665" y="1083945"/>
            <a:ext cx="4211320" cy="2370455"/>
          </a:xfrm>
          <a:prstGeom prst="rect">
            <a:avLst/>
          </a:prstGeom>
        </p:spPr>
      </p:pic>
      <p:pic>
        <p:nvPicPr>
          <p:cNvPr id="3" name="图片 6" descr="43ee2feae9e985c098152b0fa004ebf9"/>
          <p:cNvPicPr>
            <a:picLocks noChangeAspect="1"/>
          </p:cNvPicPr>
          <p:nvPr/>
        </p:nvPicPr>
        <p:blipFill>
          <a:blip r:embed="rId20"/>
          <a:stretch>
            <a:fillRect/>
          </a:stretch>
        </p:blipFill>
        <p:spPr>
          <a:xfrm>
            <a:off x="4939665" y="3481705"/>
            <a:ext cx="4211320" cy="2496820"/>
          </a:xfrm>
          <a:prstGeom prst="rect">
            <a:avLst/>
          </a:prstGeom>
        </p:spPr>
      </p:pic>
      <p:sp>
        <p:nvSpPr>
          <p:cNvPr id="9" name="文本框 8"/>
          <p:cNvSpPr txBox="1"/>
          <p:nvPr/>
        </p:nvSpPr>
        <p:spPr>
          <a:xfrm>
            <a:off x="9800589" y="2062480"/>
            <a:ext cx="2165985" cy="338554"/>
          </a:xfrm>
          <a:prstGeom prst="rect">
            <a:avLst/>
          </a:prstGeom>
          <a:noFill/>
        </p:spPr>
        <p:txBody>
          <a:bodyPr wrap="square" rtlCol="0" anchor="t">
            <a:spAutoFit/>
          </a:bodyPr>
          <a:lstStyle/>
          <a:p>
            <a:r>
              <a:rPr kumimoji="1" lang="zh-CN" altLang="en-US" sz="16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農業大棚蓄熱牆保暖</a:t>
            </a:r>
          </a:p>
        </p:txBody>
      </p:sp>
      <p:sp>
        <p:nvSpPr>
          <p:cNvPr id="2" name="文本框 1"/>
          <p:cNvSpPr txBox="1"/>
          <p:nvPr/>
        </p:nvSpPr>
        <p:spPr>
          <a:xfrm>
            <a:off x="9956799" y="4407535"/>
            <a:ext cx="1688465" cy="338554"/>
          </a:xfrm>
          <a:prstGeom prst="rect">
            <a:avLst/>
          </a:prstGeom>
          <a:noFill/>
        </p:spPr>
        <p:txBody>
          <a:bodyPr wrap="square" rtlCol="0" anchor="t">
            <a:spAutoFit/>
          </a:bodyPr>
          <a:lstStyle/>
          <a:p>
            <a:r>
              <a:rPr kumimoji="1" lang="zh-CN" altLang="en-US" sz="16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冷鏈、冷庫保冷</a:t>
            </a:r>
          </a:p>
        </p:txBody>
      </p:sp>
      <p:cxnSp>
        <p:nvCxnSpPr>
          <p:cNvPr id="11" name="直接箭头连接符 10"/>
          <p:cNvCxnSpPr>
            <a:stCxn id="9" idx="1"/>
          </p:cNvCxnSpPr>
          <p:nvPr/>
        </p:nvCxnSpPr>
        <p:spPr>
          <a:xfrm flipH="1" flipV="1">
            <a:off x="9277351" y="2231390"/>
            <a:ext cx="523238" cy="367"/>
          </a:xfrm>
          <a:prstGeom prst="straightConnector1">
            <a:avLst/>
          </a:prstGeom>
          <a:ln>
            <a:solidFill>
              <a:srgbClr val="FAFAFA"/>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flipH="1">
            <a:off x="9374505" y="4572635"/>
            <a:ext cx="523240" cy="0"/>
          </a:xfrm>
          <a:prstGeom prst="straightConnector1">
            <a:avLst/>
          </a:prstGeom>
          <a:ln>
            <a:solidFill>
              <a:srgbClr val="FAFAFA"/>
            </a:solidFill>
            <a:tailEnd type="arrow"/>
          </a:ln>
        </p:spPr>
        <p:style>
          <a:lnRef idx="2">
            <a:schemeClr val="accent1"/>
          </a:lnRef>
          <a:fillRef idx="0">
            <a:srgbClr val="FFFFFF"/>
          </a:fillRef>
          <a:effectRef idx="0">
            <a:srgbClr val="FFFFFF"/>
          </a:effectRef>
          <a:fontRef idx="minor">
            <a:schemeClr val="tx1"/>
          </a:fontRef>
        </p:style>
      </p:cxnSp>
      <p:sp>
        <p:nvSpPr>
          <p:cNvPr id="13" name="圆角矩形 12"/>
          <p:cNvSpPr/>
          <p:nvPr/>
        </p:nvSpPr>
        <p:spPr>
          <a:xfrm>
            <a:off x="9824720" y="1983105"/>
            <a:ext cx="1999418" cy="484505"/>
          </a:xfrm>
          <a:prstGeom prst="roundRect">
            <a:avLst/>
          </a:prstGeom>
          <a:ln>
            <a:solidFill>
              <a:srgbClr val="FAFAFA"/>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7" name="圆角矩形 16"/>
          <p:cNvSpPr/>
          <p:nvPr/>
        </p:nvSpPr>
        <p:spPr>
          <a:xfrm>
            <a:off x="9933940" y="4335780"/>
            <a:ext cx="1711325" cy="484505"/>
          </a:xfrm>
          <a:prstGeom prst="roundRect">
            <a:avLst/>
          </a:prstGeom>
          <a:ln>
            <a:solidFill>
              <a:srgbClr val="FAFAFA"/>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Tree>
    <p:custDataLst>
      <p:tags r:id="rId1"/>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任意多边形: 形状 424"/>
          <p:cNvSpPr/>
          <p:nvPr>
            <p:custDataLst>
              <p:tags r:id="rId2"/>
            </p:custDataLst>
          </p:nvPr>
        </p:nvSpPr>
        <p:spPr>
          <a:xfrm>
            <a:off x="0" y="763270"/>
            <a:ext cx="12192000" cy="568515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algn="just">
              <a:lnSpc>
                <a:spcPct val="110000"/>
              </a:lnSpc>
            </a:pPr>
            <a:endParaRPr kumimoji="1" lang="zh-CN" altLang="en-US" sz="1420" b="1" i="0" u="none" strike="noStrike" kern="1200" cap="none" spc="0" normalizeH="0" baseline="0" noProof="0" dirty="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p:txBody>
      </p:sp>
      <p:sp>
        <p:nvSpPr>
          <p:cNvPr id="21" name="文本框 419"/>
          <p:cNvSpPr txBox="1"/>
          <p:nvPr>
            <p:custDataLst>
              <p:tags r:id="rId3"/>
            </p:custDataLst>
          </p:nvPr>
        </p:nvSpPr>
        <p:spPr>
          <a:xfrm>
            <a:off x="471170" y="1798320"/>
            <a:ext cx="3493770" cy="427990"/>
          </a:xfrm>
          <a:prstGeom prst="rect">
            <a:avLst/>
          </a:prstGeom>
          <a:noFill/>
        </p:spPr>
        <p:txBody>
          <a:bodyPr vert="horz" wrap="square" rtlCol="0">
            <a:noAutofit/>
          </a:bodyPr>
          <a:lstStyle/>
          <a:p>
            <a:pPr algn="just">
              <a:lnSpc>
                <a:spcPct val="110000"/>
              </a:lnSpc>
            </a:pPr>
            <a:r>
              <a:rPr kumimoji="1" lang="zh-CN" altLang="en-US" sz="2215" b="1" dirty="0">
                <a:solidFill>
                  <a:schemeClr val="bg1"/>
                </a:solidFill>
                <a:latin typeface="微软雅黑" panose="020B0503020204020204" pitchFamily="34" charset="-122"/>
                <a:cs typeface="微软雅黑 Light" panose="020B0502040204020203" pitchFamily="34" charset="-122"/>
                <a:sym typeface="+mn-ea"/>
              </a:rPr>
              <a:t>相變蓄能盒封裝型試介紹</a:t>
            </a:r>
          </a:p>
        </p:txBody>
      </p:sp>
      <p:sp>
        <p:nvSpPr>
          <p:cNvPr id="8" name="矩形 7"/>
          <p:cNvSpPr/>
          <p:nvPr>
            <p:custDataLst>
              <p:tags r:id="rId4"/>
            </p:custDataLst>
          </p:nvPr>
        </p:nvSpPr>
        <p:spPr>
          <a:xfrm>
            <a:off x="3265941" y="5129328"/>
            <a:ext cx="820863" cy="235321"/>
          </a:xfrm>
          <a:prstGeom prst="rect">
            <a:avLst/>
          </a:prstGeom>
        </p:spPr>
        <p:txBody>
          <a:bodyPr wrap="square">
            <a:noAutofit/>
          </a:bodyPr>
          <a:lstStyle/>
          <a:p>
            <a:pPr algn="ctr">
              <a:lnSpc>
                <a:spcPct val="130000"/>
              </a:lnSpc>
            </a:pPr>
            <a:r>
              <a:rPr lang="zh-CN" altLang="en-US" sz="945" dirty="0">
                <a:solidFill>
                  <a:srgbClr val="053D90"/>
                </a:solidFill>
              </a:rPr>
              <a:t>省電</a:t>
            </a:r>
          </a:p>
        </p:txBody>
      </p:sp>
      <p:sp>
        <p:nvSpPr>
          <p:cNvPr id="10" name="矩形 9"/>
          <p:cNvSpPr/>
          <p:nvPr>
            <p:custDataLst>
              <p:tags r:id="rId5"/>
            </p:custDataLst>
          </p:nvPr>
        </p:nvSpPr>
        <p:spPr>
          <a:xfrm>
            <a:off x="1436560" y="5249246"/>
            <a:ext cx="820863" cy="235321"/>
          </a:xfrm>
          <a:prstGeom prst="rect">
            <a:avLst/>
          </a:prstGeom>
        </p:spPr>
        <p:txBody>
          <a:bodyPr wrap="square">
            <a:noAutofit/>
          </a:bodyPr>
          <a:lstStyle/>
          <a:p>
            <a:pPr algn="ctr">
              <a:lnSpc>
                <a:spcPct val="130000"/>
              </a:lnSpc>
            </a:pPr>
            <a:r>
              <a:rPr lang="zh-CN" altLang="en-US" sz="945" dirty="0">
                <a:solidFill>
                  <a:srgbClr val="053D90"/>
                </a:solidFill>
              </a:rPr>
              <a:t>節能</a:t>
            </a:r>
          </a:p>
        </p:txBody>
      </p:sp>
      <p:sp>
        <p:nvSpPr>
          <p:cNvPr id="14" name="矩形 13"/>
          <p:cNvSpPr/>
          <p:nvPr>
            <p:custDataLst>
              <p:tags r:id="rId6"/>
            </p:custDataLst>
          </p:nvPr>
        </p:nvSpPr>
        <p:spPr>
          <a:xfrm>
            <a:off x="3386361" y="5249748"/>
            <a:ext cx="820863" cy="235321"/>
          </a:xfrm>
          <a:prstGeom prst="rect">
            <a:avLst/>
          </a:prstGeom>
        </p:spPr>
        <p:txBody>
          <a:bodyPr wrap="square">
            <a:noAutofit/>
          </a:bodyPr>
          <a:lstStyle/>
          <a:p>
            <a:pPr algn="ctr">
              <a:lnSpc>
                <a:spcPct val="130000"/>
              </a:lnSpc>
            </a:pPr>
            <a:r>
              <a:rPr lang="zh-CN" altLang="en-US" sz="945" dirty="0">
                <a:solidFill>
                  <a:srgbClr val="053D90"/>
                </a:solidFill>
              </a:rPr>
              <a:t>堆疊試電</a:t>
            </a:r>
          </a:p>
        </p:txBody>
      </p:sp>
      <p:grpSp>
        <p:nvGrpSpPr>
          <p:cNvPr id="4" name="组合 2"/>
          <p:cNvGrpSpPr/>
          <p:nvPr/>
        </p:nvGrpSpPr>
        <p:grpSpPr>
          <a:xfrm>
            <a:off x="0" y="46038"/>
            <a:ext cx="12192000" cy="395287"/>
            <a:chOff x="0" y="73"/>
            <a:chExt cx="19200" cy="623"/>
          </a:xfrm>
        </p:grpSpPr>
        <p:pic>
          <p:nvPicPr>
            <p:cNvPr id="5" name="图片 4" descr="upload_post_object_v2_806035386"/>
            <p:cNvPicPr>
              <a:picLocks noChangeAspect="1"/>
            </p:cNvPicPr>
            <p:nvPr>
              <p:custDataLst>
                <p:tags r:id="rId8"/>
              </p:custDataLst>
            </p:nvPr>
          </p:nvPicPr>
          <p:blipFill>
            <a:blip r:embed="rId12" cstate="print"/>
            <a:stretch>
              <a:fillRect/>
            </a:stretch>
          </p:blipFill>
          <p:spPr>
            <a:xfrm>
              <a:off x="17929" y="73"/>
              <a:ext cx="916" cy="623"/>
            </a:xfrm>
            <a:prstGeom prst="ellipse">
              <a:avLst/>
            </a:prstGeom>
            <a:solidFill>
              <a:schemeClr val="bg1"/>
            </a:solidFill>
          </p:spPr>
        </p:pic>
        <p:pic>
          <p:nvPicPr>
            <p:cNvPr id="6" name="picture 14"/>
            <p:cNvPicPr>
              <a:picLocks noChangeAspect="1"/>
            </p:cNvPicPr>
            <p:nvPr>
              <p:custDataLst>
                <p:tags r:id="rId9"/>
              </p:custDataLst>
            </p:nvPr>
          </p:nvPicPr>
          <p:blipFill>
            <a:blip r:embed="rId13"/>
            <a:stretch>
              <a:fillRect/>
            </a:stretch>
          </p:blipFill>
          <p:spPr>
            <a:xfrm>
              <a:off x="0" y="684"/>
              <a:ext cx="19200" cy="12"/>
            </a:xfrm>
            <a:prstGeom prst="rect">
              <a:avLst/>
            </a:prstGeom>
            <a:noFill/>
            <a:ln w="9525">
              <a:noFill/>
            </a:ln>
          </p:spPr>
        </p:pic>
      </p:grpSp>
      <p:sp>
        <p:nvSpPr>
          <p:cNvPr id="7" name="textbox 12"/>
          <p:cNvSpPr/>
          <p:nvPr>
            <p:custDataLst>
              <p:tags r:id="rId7"/>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pic>
        <p:nvPicPr>
          <p:cNvPr id="15" name="图片 2"/>
          <p:cNvPicPr>
            <a:picLocks noChangeAspect="1"/>
          </p:cNvPicPr>
          <p:nvPr/>
        </p:nvPicPr>
        <p:blipFill>
          <a:blip r:embed="rId14"/>
          <a:srcRect l="6505" r="6760"/>
          <a:stretch>
            <a:fillRect/>
          </a:stretch>
        </p:blipFill>
        <p:spPr>
          <a:xfrm>
            <a:off x="309880" y="2821305"/>
            <a:ext cx="3790950" cy="2860040"/>
          </a:xfrm>
          <a:prstGeom prst="rect">
            <a:avLst/>
          </a:prstGeom>
          <a:noFill/>
          <a:ln>
            <a:noFill/>
          </a:ln>
        </p:spPr>
      </p:pic>
      <p:pic>
        <p:nvPicPr>
          <p:cNvPr id="3" name="图片 2"/>
          <p:cNvPicPr>
            <a:picLocks noChangeAspect="1"/>
          </p:cNvPicPr>
          <p:nvPr/>
        </p:nvPicPr>
        <p:blipFill>
          <a:blip r:embed="rId15"/>
          <a:stretch>
            <a:fillRect/>
          </a:stretch>
        </p:blipFill>
        <p:spPr>
          <a:xfrm>
            <a:off x="4279900" y="1227455"/>
            <a:ext cx="3669665" cy="4469765"/>
          </a:xfrm>
          <a:prstGeom prst="rect">
            <a:avLst/>
          </a:prstGeom>
        </p:spPr>
      </p:pic>
      <p:pic>
        <p:nvPicPr>
          <p:cNvPr id="9" name="图片 8"/>
          <p:cNvPicPr>
            <a:picLocks noChangeAspect="1"/>
          </p:cNvPicPr>
          <p:nvPr/>
        </p:nvPicPr>
        <p:blipFill>
          <a:blip r:embed="rId16"/>
          <a:stretch>
            <a:fillRect/>
          </a:stretch>
        </p:blipFill>
        <p:spPr>
          <a:xfrm>
            <a:off x="8129270" y="1254125"/>
            <a:ext cx="3669030" cy="4469765"/>
          </a:xfrm>
          <a:prstGeom prst="rect">
            <a:avLst/>
          </a:prstGeom>
        </p:spPr>
      </p:pic>
      <p:sp>
        <p:nvSpPr>
          <p:cNvPr id="2" name="文本框 1"/>
          <p:cNvSpPr txBox="1"/>
          <p:nvPr/>
        </p:nvSpPr>
        <p:spPr>
          <a:xfrm>
            <a:off x="1849120" y="5768340"/>
            <a:ext cx="1266825" cy="309245"/>
          </a:xfrm>
          <a:prstGeom prst="rect">
            <a:avLst/>
          </a:prstGeom>
          <a:noFill/>
        </p:spPr>
        <p:txBody>
          <a:bodyPr wrap="square" rtlCol="0" anchor="t">
            <a:spAutoFit/>
          </a:bodyPr>
          <a:lstStyle/>
          <a:p>
            <a:r>
              <a:rPr kumimoji="1" lang="zh-CN" altLang="en-US"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冰棒式</a:t>
            </a:r>
            <a:r>
              <a:rPr kumimoji="1" lang="en-US" altLang="zh-CN"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 </a:t>
            </a:r>
          </a:p>
        </p:txBody>
      </p:sp>
      <p:sp>
        <p:nvSpPr>
          <p:cNvPr id="11" name="文本框 10"/>
          <p:cNvSpPr txBox="1"/>
          <p:nvPr/>
        </p:nvSpPr>
        <p:spPr>
          <a:xfrm>
            <a:off x="5680710" y="5750560"/>
            <a:ext cx="1015365" cy="330835"/>
          </a:xfrm>
          <a:prstGeom prst="rect">
            <a:avLst/>
          </a:prstGeom>
          <a:noFill/>
        </p:spPr>
        <p:txBody>
          <a:bodyPr wrap="square" rtlCol="0" anchor="t">
            <a:spAutoFit/>
          </a:bodyPr>
          <a:lstStyle/>
          <a:p>
            <a:pPr algn="just">
              <a:lnSpc>
                <a:spcPct val="110000"/>
              </a:lnSpc>
            </a:pPr>
            <a:r>
              <a:rPr kumimoji="1" lang="zh-CN" altLang="en-US" sz="142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常規水箱</a:t>
            </a:r>
          </a:p>
        </p:txBody>
      </p:sp>
    </p:spTree>
    <p:custDataLst>
      <p:tags r:id="rId1"/>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38"/>
          <p:cNvSpPr/>
          <p:nvPr/>
        </p:nvSpPr>
        <p:spPr>
          <a:xfrm rot="2700000">
            <a:off x="-1886873" y="-294236"/>
            <a:ext cx="7445391" cy="7445175"/>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1726" h="11725">
                <a:moveTo>
                  <a:pt x="4087" y="2"/>
                </a:moveTo>
                <a:lnTo>
                  <a:pt x="9693" y="2"/>
                </a:lnTo>
                <a:lnTo>
                  <a:pt x="9747" y="1"/>
                </a:lnTo>
                <a:lnTo>
                  <a:pt x="9800" y="0"/>
                </a:lnTo>
                <a:cubicBezTo>
                  <a:pt x="10891" y="-24"/>
                  <a:pt x="11749" y="1161"/>
                  <a:pt x="11725" y="1941"/>
                </a:cubicBezTo>
                <a:lnTo>
                  <a:pt x="11724" y="1984"/>
                </a:lnTo>
                <a:lnTo>
                  <a:pt x="11724" y="2032"/>
                </a:lnTo>
                <a:lnTo>
                  <a:pt x="11724" y="7637"/>
                </a:lnTo>
                <a:lnTo>
                  <a:pt x="7636" y="11725"/>
                </a:lnTo>
                <a:lnTo>
                  <a:pt x="0" y="4088"/>
                </a:lnTo>
                <a:lnTo>
                  <a:pt x="4087" y="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sp>
        <p:nvSpPr>
          <p:cNvPr id="40" name="任意多边形 39"/>
          <p:cNvSpPr/>
          <p:nvPr/>
        </p:nvSpPr>
        <p:spPr>
          <a:xfrm rot="2700000">
            <a:off x="-1988438" y="8868"/>
            <a:ext cx="6839202" cy="6839122"/>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0771" h="10771">
                <a:moveTo>
                  <a:pt x="3133" y="1"/>
                </a:moveTo>
                <a:lnTo>
                  <a:pt x="8974" y="1"/>
                </a:lnTo>
                <a:lnTo>
                  <a:pt x="9022" y="1"/>
                </a:lnTo>
                <a:lnTo>
                  <a:pt x="9069" y="0"/>
                </a:lnTo>
                <a:cubicBezTo>
                  <a:pt x="10033" y="-21"/>
                  <a:pt x="10792" y="1026"/>
                  <a:pt x="10770" y="1715"/>
                </a:cubicBezTo>
                <a:lnTo>
                  <a:pt x="10770" y="1753"/>
                </a:lnTo>
                <a:lnTo>
                  <a:pt x="10769" y="1796"/>
                </a:lnTo>
                <a:lnTo>
                  <a:pt x="10769" y="7637"/>
                </a:lnTo>
                <a:lnTo>
                  <a:pt x="7636" y="10770"/>
                </a:lnTo>
                <a:lnTo>
                  <a:pt x="7583" y="10770"/>
                </a:lnTo>
                <a:lnTo>
                  <a:pt x="0" y="3187"/>
                </a:lnTo>
                <a:lnTo>
                  <a:pt x="0" y="3134"/>
                </a:lnTo>
                <a:lnTo>
                  <a:pt x="3133" y="1"/>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pic>
        <p:nvPicPr>
          <p:cNvPr id="51" name="图片 50" descr="C:/Users/Administrator/Desktop/图片1.png图片1"/>
          <p:cNvPicPr>
            <a:picLocks noChangeAspect="1"/>
          </p:cNvPicPr>
          <p:nvPr/>
        </p:nvPicPr>
        <p:blipFill>
          <a:blip r:embed="rId9" cstate="print"/>
          <a:srcRect l="12065" r="12065"/>
          <a:stretch>
            <a:fillRect/>
          </a:stretch>
        </p:blipFill>
        <p:spPr>
          <a:xfrm>
            <a:off x="-7" y="-292"/>
            <a:ext cx="5032942" cy="6857202"/>
          </a:xfrm>
          <a:custGeom>
            <a:avLst/>
            <a:gdLst/>
            <a:ahLst/>
            <a:cxnLst>
              <a:cxn ang="3">
                <a:pos x="hc" y="t"/>
              </a:cxn>
              <a:cxn ang="cd2">
                <a:pos x="l" y="vc"/>
              </a:cxn>
              <a:cxn ang="cd4">
                <a:pos x="hc" y="b"/>
              </a:cxn>
              <a:cxn ang="0">
                <a:pos x="r" y="vc"/>
              </a:cxn>
            </a:cxnLst>
            <a:rect l="l" t="t" r="r" b="b"/>
            <a:pathLst>
              <a:path w="7926" h="10799">
                <a:moveTo>
                  <a:pt x="3219" y="0"/>
                </a:moveTo>
                <a:lnTo>
                  <a:pt x="7450" y="4231"/>
                </a:lnTo>
                <a:lnTo>
                  <a:pt x="7482" y="4262"/>
                </a:lnTo>
                <a:lnTo>
                  <a:pt x="7513" y="4292"/>
                </a:lnTo>
                <a:cubicBezTo>
                  <a:pt x="8155" y="4906"/>
                  <a:pt x="7967" y="6082"/>
                  <a:pt x="7504" y="6517"/>
                </a:cubicBezTo>
                <a:lnTo>
                  <a:pt x="7479" y="6542"/>
                </a:lnTo>
                <a:lnTo>
                  <a:pt x="7450" y="6569"/>
                </a:lnTo>
                <a:lnTo>
                  <a:pt x="3221" y="10799"/>
                </a:lnTo>
                <a:lnTo>
                  <a:pt x="0" y="10799"/>
                </a:lnTo>
                <a:lnTo>
                  <a:pt x="0" y="0"/>
                </a:lnTo>
                <a:lnTo>
                  <a:pt x="3219" y="0"/>
                </a:lnTo>
                <a:close/>
              </a:path>
            </a:pathLst>
          </a:custGeom>
          <a:effectLst>
            <a:outerShdw blurRad="50800" dist="38100" algn="l" rotWithShape="0">
              <a:prstClr val="black">
                <a:alpha val="40000"/>
              </a:prstClr>
            </a:outerShdw>
          </a:effectLst>
        </p:spPr>
      </p:pic>
      <p:sp>
        <p:nvSpPr>
          <p:cNvPr id="52" name="任意多边形 51"/>
          <p:cNvSpPr/>
          <p:nvPr/>
        </p:nvSpPr>
        <p:spPr>
          <a:xfrm rot="2700000">
            <a:off x="-2125059" y="281779"/>
            <a:ext cx="6295893" cy="6295150"/>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915" h="9914">
                <a:moveTo>
                  <a:pt x="2276" y="1"/>
                </a:moveTo>
                <a:lnTo>
                  <a:pt x="8261" y="1"/>
                </a:lnTo>
                <a:lnTo>
                  <a:pt x="8305" y="1"/>
                </a:lnTo>
                <a:lnTo>
                  <a:pt x="8348" y="0"/>
                </a:lnTo>
                <a:cubicBezTo>
                  <a:pt x="9235" y="-20"/>
                  <a:pt x="9935" y="945"/>
                  <a:pt x="9915" y="1580"/>
                </a:cubicBezTo>
                <a:lnTo>
                  <a:pt x="9914" y="1615"/>
                </a:lnTo>
                <a:lnTo>
                  <a:pt x="9914" y="1654"/>
                </a:lnTo>
                <a:lnTo>
                  <a:pt x="9914" y="7636"/>
                </a:lnTo>
                <a:lnTo>
                  <a:pt x="7636" y="9914"/>
                </a:lnTo>
                <a:lnTo>
                  <a:pt x="0" y="2277"/>
                </a:lnTo>
                <a:lnTo>
                  <a:pt x="2276" y="1"/>
                </a:lnTo>
                <a:close/>
              </a:path>
            </a:pathLst>
          </a:custGeom>
          <a:solidFill>
            <a:schemeClr val="accent1">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sp>
        <p:nvSpPr>
          <p:cNvPr id="39941" name="文本框 2"/>
          <p:cNvSpPr txBox="1"/>
          <p:nvPr>
            <p:custDataLst>
              <p:tags r:id="rId2"/>
            </p:custDataLst>
          </p:nvPr>
        </p:nvSpPr>
        <p:spPr>
          <a:xfrm>
            <a:off x="7187565" y="3519170"/>
            <a:ext cx="4593590" cy="398780"/>
          </a:xfrm>
          <a:prstGeom prst="rect">
            <a:avLst/>
          </a:prstGeom>
          <a:noFill/>
          <a:ln w="9525">
            <a:noFill/>
          </a:ln>
        </p:spPr>
        <p:txBody>
          <a:bodyPr wrap="square">
            <a:spAutoFit/>
          </a:bodyPr>
          <a:lstStyle/>
          <a:p>
            <a:r>
              <a:rPr lang="en-US" altLang="zh-CN" sz="2000" b="1">
                <a:solidFill>
                  <a:srgbClr val="053D90"/>
                </a:solidFill>
                <a:latin typeface="微软雅黑" panose="020B0503020204020204" pitchFamily="34" charset="-122"/>
                <a:ea typeface="微软雅黑" panose="020B0503020204020204" pitchFamily="34" charset="-122"/>
              </a:rPr>
              <a:t>—— </a:t>
            </a:r>
            <a:r>
              <a:rPr lang="en-US" altLang="en-GB" sz="2000" b="1" noProof="0" dirty="0">
                <a:solidFill>
                  <a:schemeClr val="accent1">
                    <a:lumMod val="50000"/>
                  </a:schemeClr>
                </a:solidFill>
                <a:latin typeface="微软雅黑" panose="020B0503020204020204" pitchFamily="34" charset="-122"/>
                <a:cs typeface="微软雅黑" panose="020B0503020204020204" pitchFamily="34" charset="-122"/>
                <a:sym typeface="+mn-ea"/>
              </a:rPr>
              <a:t>Technical introduction </a:t>
            </a:r>
            <a:r>
              <a:rPr lang="en-US" altLang="zh-CN" sz="2000" b="1">
                <a:solidFill>
                  <a:srgbClr val="053D90"/>
                </a:solidFill>
                <a:latin typeface="微软雅黑" panose="020B0503020204020204" pitchFamily="34" charset="-122"/>
                <a:ea typeface="微软雅黑" panose="020B0503020204020204" pitchFamily="34" charset="-122"/>
              </a:rPr>
              <a:t> ——</a:t>
            </a:r>
          </a:p>
        </p:txBody>
      </p:sp>
      <p:sp>
        <p:nvSpPr>
          <p:cNvPr id="9" name="文本框 8"/>
          <p:cNvSpPr txBox="1"/>
          <p:nvPr>
            <p:custDataLst>
              <p:tags r:id="rId3"/>
            </p:custDataLst>
          </p:nvPr>
        </p:nvSpPr>
        <p:spPr>
          <a:xfrm>
            <a:off x="6844665" y="2780030"/>
            <a:ext cx="5064760" cy="755650"/>
          </a:xfrm>
          <a:prstGeom prst="rect">
            <a:avLst/>
          </a:prstGeom>
          <a:noFill/>
        </p:spPr>
        <p:txBody>
          <a:bodyPr wrap="square" rtlCol="0">
            <a:spAutoFit/>
          </a:bodyPr>
          <a:lstStyle/>
          <a:p>
            <a:pPr algn="ctr">
              <a:lnSpc>
                <a:spcPct val="120000"/>
              </a:lnSpc>
            </a:pPr>
            <a:r>
              <a:rPr lang="zh-CN" altLang="x-none" sz="3600" b="1" dirty="0">
                <a:solidFill>
                  <a:srgbClr val="053D90"/>
                </a:solidFill>
                <a:latin typeface="微软雅黑" panose="020B0503020204020204" pitchFamily="34" charset="-122"/>
                <a:cs typeface="微软雅黑" panose="020B0503020204020204" pitchFamily="34" charset="-122"/>
                <a:sym typeface="+mn-ea"/>
              </a:rPr>
              <a:t>美亞蓄能</a:t>
            </a:r>
            <a:r>
              <a:rPr lang="en-US" altLang="zh-CN" sz="3600" b="1" dirty="0">
                <a:solidFill>
                  <a:srgbClr val="053D90"/>
                </a:solidFill>
                <a:latin typeface="微软雅黑" panose="020B0503020204020204" pitchFamily="34" charset="-122"/>
                <a:cs typeface="微软雅黑" panose="020B0503020204020204" pitchFamily="34" charset="-122"/>
                <a:sym typeface="+mn-ea"/>
              </a:rPr>
              <a:t>  </a:t>
            </a:r>
            <a:r>
              <a:rPr lang="zh-CN" altLang="x-none" sz="3600" b="1" dirty="0">
                <a:solidFill>
                  <a:srgbClr val="053D90"/>
                </a:solidFill>
                <a:latin typeface="微软雅黑" panose="020B0503020204020204" pitchFamily="34" charset="-122"/>
                <a:cs typeface="微软雅黑" panose="020B0503020204020204" pitchFamily="34" charset="-122"/>
                <a:sym typeface="+mn-ea"/>
              </a:rPr>
              <a:t>技術應用介紹</a:t>
            </a:r>
          </a:p>
        </p:txBody>
      </p:sp>
      <p:sp>
        <p:nvSpPr>
          <p:cNvPr id="5" name="椭圆 4"/>
          <p:cNvSpPr/>
          <p:nvPr>
            <p:custDataLst>
              <p:tags r:id="rId4"/>
            </p:custDataLst>
          </p:nvPr>
        </p:nvSpPr>
        <p:spPr>
          <a:xfrm>
            <a:off x="2981104" y="4410987"/>
            <a:ext cx="759977" cy="759977"/>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Light" panose="020B0502040204020203" pitchFamily="34" charset="-122"/>
              <a:ea typeface="微软雅黑 Light" panose="020B0502040204020203" pitchFamily="34" charset="-122"/>
            </a:endParaRPr>
          </a:p>
        </p:txBody>
      </p:sp>
      <p:sp>
        <p:nvSpPr>
          <p:cNvPr id="6" name="文本框 5"/>
          <p:cNvSpPr txBox="1"/>
          <p:nvPr>
            <p:custDataLst>
              <p:tags r:id="rId5"/>
            </p:custDataLst>
          </p:nvPr>
        </p:nvSpPr>
        <p:spPr>
          <a:xfrm>
            <a:off x="330262" y="1687036"/>
            <a:ext cx="2859040" cy="3419875"/>
          </a:xfrm>
          <a:custGeom>
            <a:avLst/>
            <a:gdLst>
              <a:gd name="connsiteX0" fmla="*/ 205272 w 2859040"/>
              <a:gd name="connsiteY0" fmla="*/ 2647236 h 3419875"/>
              <a:gd name="connsiteX1" fmla="*/ 211691 w 2859040"/>
              <a:gd name="connsiteY1" fmla="*/ 2647236 h 3419875"/>
              <a:gd name="connsiteX2" fmla="*/ 271503 w 2859040"/>
              <a:gd name="connsiteY2" fmla="*/ 2700864 h 3419875"/>
              <a:gd name="connsiteX3" fmla="*/ 895396 w 2859040"/>
              <a:gd name="connsiteY3" fmla="*/ 2890457 h 3419875"/>
              <a:gd name="connsiteX4" fmla="*/ 1381503 w 2859040"/>
              <a:gd name="connsiteY4" fmla="*/ 2766641 h 3419875"/>
              <a:gd name="connsiteX5" fmla="*/ 1476678 w 2859040"/>
              <a:gd name="connsiteY5" fmla="*/ 2698196 h 3419875"/>
              <a:gd name="connsiteX6" fmla="*/ 1526105 w 2859040"/>
              <a:gd name="connsiteY6" fmla="*/ 2647236 h 3419875"/>
              <a:gd name="connsiteX7" fmla="*/ 2267542 w 2859040"/>
              <a:gd name="connsiteY7" fmla="*/ 2647236 h 3419875"/>
              <a:gd name="connsiteX8" fmla="*/ 2139674 w 2859040"/>
              <a:gd name="connsiteY8" fmla="*/ 2838689 h 3419875"/>
              <a:gd name="connsiteX9" fmla="*/ 1773547 w 2859040"/>
              <a:gd name="connsiteY9" fmla="*/ 3155166 h 3419875"/>
              <a:gd name="connsiteX10" fmla="*/ 764576 w 2859040"/>
              <a:gd name="connsiteY10" fmla="*/ 3419875 h 3419875"/>
              <a:gd name="connsiteX11" fmla="*/ 0 w 2859040"/>
              <a:gd name="connsiteY11" fmla="*/ 3251230 h 3419875"/>
              <a:gd name="connsiteX12" fmla="*/ 2033520 w 2859040"/>
              <a:gd name="connsiteY12" fmla="*/ 0 h 3419875"/>
              <a:gd name="connsiteX13" fmla="*/ 2721994 w 2859040"/>
              <a:gd name="connsiteY13" fmla="*/ 216678 h 3419875"/>
              <a:gd name="connsiteX14" fmla="*/ 2810236 w 2859040"/>
              <a:gd name="connsiteY14" fmla="*/ 817611 h 3419875"/>
              <a:gd name="connsiteX15" fmla="*/ 2201807 w 2859040"/>
              <a:gd name="connsiteY15" fmla="*/ 1519678 h 3419875"/>
              <a:gd name="connsiteX16" fmla="*/ 2086959 w 2859040"/>
              <a:gd name="connsiteY16" fmla="*/ 1567161 h 3419875"/>
              <a:gd name="connsiteX17" fmla="*/ 916016 w 2859040"/>
              <a:gd name="connsiteY17" fmla="*/ 1567161 h 3419875"/>
              <a:gd name="connsiteX18" fmla="*/ 972681 w 2859040"/>
              <a:gd name="connsiteY18" fmla="*/ 1400399 h 3419875"/>
              <a:gd name="connsiteX19" fmla="*/ 1243794 w 2859040"/>
              <a:gd name="connsiteY19" fmla="*/ 1400399 h 3419875"/>
              <a:gd name="connsiteX20" fmla="*/ 2062206 w 2859040"/>
              <a:gd name="connsiteY20" fmla="*/ 952101 h 3419875"/>
              <a:gd name="connsiteX21" fmla="*/ 1695628 w 2859040"/>
              <a:gd name="connsiteY21" fmla="*/ 529419 h 3419875"/>
              <a:gd name="connsiteX22" fmla="*/ 974816 w 2859040"/>
              <a:gd name="connsiteY22" fmla="*/ 747164 h 3419875"/>
              <a:gd name="connsiteX23" fmla="*/ 1168511 w 2859040"/>
              <a:gd name="connsiteY23" fmla="*/ 177185 h 3419875"/>
              <a:gd name="connsiteX24" fmla="*/ 2033520 w 2859040"/>
              <a:gd name="connsiteY24" fmla="*/ 0 h 34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59040" h="3419875">
                <a:moveTo>
                  <a:pt x="205272" y="2647236"/>
                </a:moveTo>
                <a:lnTo>
                  <a:pt x="211691" y="2647236"/>
                </a:lnTo>
                <a:lnTo>
                  <a:pt x="271503" y="2700864"/>
                </a:lnTo>
                <a:cubicBezTo>
                  <a:pt x="429660" y="2827259"/>
                  <a:pt x="637625" y="2890457"/>
                  <a:pt x="895396" y="2890457"/>
                </a:cubicBezTo>
                <a:cubicBezTo>
                  <a:pt x="1081831" y="2890457"/>
                  <a:pt x="1243867" y="2849185"/>
                  <a:pt x="1381503" y="2766641"/>
                </a:cubicBezTo>
                <a:cubicBezTo>
                  <a:pt x="1415912" y="2746005"/>
                  <a:pt x="1447637" y="2723190"/>
                  <a:pt x="1476678" y="2698196"/>
                </a:cubicBezTo>
                <a:lnTo>
                  <a:pt x="1526105" y="2647236"/>
                </a:lnTo>
                <a:lnTo>
                  <a:pt x="2267542" y="2647236"/>
                </a:lnTo>
                <a:lnTo>
                  <a:pt x="2139674" y="2838689"/>
                </a:lnTo>
                <a:cubicBezTo>
                  <a:pt x="2040497" y="2961437"/>
                  <a:pt x="1918454" y="3066930"/>
                  <a:pt x="1773547" y="3155166"/>
                </a:cubicBezTo>
                <a:cubicBezTo>
                  <a:pt x="1483732" y="3331639"/>
                  <a:pt x="1147408" y="3419875"/>
                  <a:pt x="764576" y="3419875"/>
                </a:cubicBezTo>
                <a:cubicBezTo>
                  <a:pt x="424438" y="3419875"/>
                  <a:pt x="169580" y="3363660"/>
                  <a:pt x="0" y="3251230"/>
                </a:cubicBezTo>
                <a:close/>
                <a:moveTo>
                  <a:pt x="2033520" y="0"/>
                </a:moveTo>
                <a:cubicBezTo>
                  <a:pt x="2346617" y="0"/>
                  <a:pt x="2576109" y="72226"/>
                  <a:pt x="2721994" y="216678"/>
                </a:cubicBezTo>
                <a:cubicBezTo>
                  <a:pt x="2867880" y="361130"/>
                  <a:pt x="2897294" y="561441"/>
                  <a:pt x="2810236" y="817611"/>
                </a:cubicBezTo>
                <a:cubicBezTo>
                  <a:pt x="2699963" y="1142094"/>
                  <a:pt x="2497153" y="1376116"/>
                  <a:pt x="2201807" y="1519678"/>
                </a:cubicBezTo>
                <a:lnTo>
                  <a:pt x="2086959" y="1567161"/>
                </a:lnTo>
                <a:lnTo>
                  <a:pt x="916016" y="1567161"/>
                </a:lnTo>
                <a:lnTo>
                  <a:pt x="972681" y="1400399"/>
                </a:lnTo>
                <a:lnTo>
                  <a:pt x="1243794" y="1400399"/>
                </a:lnTo>
                <a:cubicBezTo>
                  <a:pt x="1687823" y="1400399"/>
                  <a:pt x="1960627" y="1250966"/>
                  <a:pt x="2062206" y="952101"/>
                </a:cubicBezTo>
                <a:cubicBezTo>
                  <a:pt x="2157958" y="670313"/>
                  <a:pt x="2035766" y="529419"/>
                  <a:pt x="1695628" y="529419"/>
                </a:cubicBezTo>
                <a:cubicBezTo>
                  <a:pt x="1473614" y="529419"/>
                  <a:pt x="1233343" y="602001"/>
                  <a:pt x="974816" y="747164"/>
                </a:cubicBezTo>
                <a:lnTo>
                  <a:pt x="1168511" y="177185"/>
                </a:lnTo>
                <a:cubicBezTo>
                  <a:pt x="1436356" y="59062"/>
                  <a:pt x="1724692" y="0"/>
                  <a:pt x="2033520"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34400" i="1">
              <a:solidFill>
                <a:schemeClr val="bg1"/>
              </a:solidFill>
              <a:latin typeface="微软雅黑 Light" panose="020B0502040204020203" pitchFamily="34" charset="-122"/>
              <a:ea typeface="微软雅黑 Light" panose="020B0502040204020203" pitchFamily="34" charset="-122"/>
            </a:endParaRPr>
          </a:p>
        </p:txBody>
      </p:sp>
      <p:sp>
        <p:nvSpPr>
          <p:cNvPr id="7" name="文本框 6"/>
          <p:cNvSpPr txBox="1"/>
          <p:nvPr>
            <p:custDataLst>
              <p:tags r:id="rId6"/>
            </p:custDataLst>
          </p:nvPr>
        </p:nvSpPr>
        <p:spPr>
          <a:xfrm>
            <a:off x="554653" y="3314174"/>
            <a:ext cx="2885123" cy="583565"/>
          </a:xfrm>
          <a:prstGeom prst="rect">
            <a:avLst/>
          </a:prstGeom>
          <a:noFill/>
        </p:spPr>
        <p:txBody>
          <a:bodyPr wrap="square" lIns="0" rIns="0" rtlCol="0">
            <a:spAutoFit/>
          </a:bodyPr>
          <a:lstStyle/>
          <a:p>
            <a:pPr algn="dist"/>
            <a:r>
              <a:rPr lang="zh-CN" altLang="en-US" sz="3200">
                <a:solidFill>
                  <a:schemeClr val="bg1"/>
                </a:solidFill>
                <a:latin typeface="微软雅黑 Light" panose="020B0502040204020203" pitchFamily="34" charset="-122"/>
                <a:ea typeface="微软雅黑 Light" panose="020B0502040204020203" pitchFamily="34" charset="-122"/>
              </a:rPr>
              <a:t>技術介紹</a:t>
            </a:r>
          </a:p>
        </p:txBody>
      </p:sp>
      <p:sp>
        <p:nvSpPr>
          <p:cNvPr id="8" name="文本框 7"/>
          <p:cNvSpPr txBox="1"/>
          <p:nvPr>
            <p:custDataLst>
              <p:tags r:id="rId7"/>
            </p:custDataLst>
          </p:nvPr>
        </p:nvSpPr>
        <p:spPr>
          <a:xfrm>
            <a:off x="449878" y="3826212"/>
            <a:ext cx="2885123" cy="398780"/>
          </a:xfrm>
          <a:prstGeom prst="rect">
            <a:avLst/>
          </a:prstGeom>
          <a:noFill/>
        </p:spPr>
        <p:txBody>
          <a:bodyPr wrap="square" lIns="0" rIns="0" rtlCol="0">
            <a:spAutoFit/>
          </a:bodyPr>
          <a:lstStyle/>
          <a:p>
            <a:pPr algn="dist"/>
            <a:r>
              <a:rPr lang="en-US" altLang="en-GB" sz="2000" noProof="0" dirty="0">
                <a:solidFill>
                  <a:schemeClr val="accent1">
                    <a:lumMod val="50000"/>
                  </a:schemeClr>
                </a:solidFill>
                <a:latin typeface="微软雅黑" panose="020B0503020204020204" pitchFamily="34" charset="-122"/>
                <a:cs typeface="微软雅黑" panose="020B0503020204020204" pitchFamily="34" charset="-122"/>
                <a:sym typeface="+mn-ea"/>
              </a:rPr>
              <a:t>T</a:t>
            </a:r>
            <a:r>
              <a:rPr lang="en-US" altLang="en-GB" sz="2000" noProof="0" dirty="0">
                <a:solidFill>
                  <a:schemeClr val="bg1">
                    <a:lumMod val="95000"/>
                  </a:schemeClr>
                </a:solidFill>
                <a:latin typeface="微软雅黑" panose="020B0503020204020204" pitchFamily="34" charset="-122"/>
                <a:cs typeface="微软雅黑" panose="020B0503020204020204" pitchFamily="34" charset="-122"/>
                <a:sym typeface="+mn-ea"/>
              </a:rPr>
              <a:t>echnical introduction</a:t>
            </a:r>
            <a:endParaRPr lang="en-US" altLang="en-GB" sz="2000" noProof="0" dirty="0">
              <a:solidFill>
                <a:schemeClr val="bg1">
                  <a:lumMod val="95000"/>
                </a:schemeClr>
              </a:solidFill>
              <a:latin typeface="微软雅黑" panose="020B0503020204020204" pitchFamily="34" charset="-122"/>
              <a:ea typeface="微软雅黑 Light" panose="020B0502040204020203" pitchFamily="34" charset="-122"/>
              <a:cs typeface="微软雅黑" panose="020B0503020204020204" pitchFamily="34" charset="-122"/>
              <a:sym typeface="+mn-ea"/>
            </a:endParaRPr>
          </a:p>
        </p:txBody>
      </p:sp>
    </p:spTree>
    <p:custDataLst>
      <p:tags r:id="rId1"/>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4">
            <a:alphaModFix amt="77000"/>
            <a:extLst>
              <a:ext uri="{28A0092B-C50C-407E-A947-70E740481C1C}">
                <a14:useLocalDpi xmlns:a14="http://schemas.microsoft.com/office/drawing/2010/main" val="0"/>
              </a:ext>
            </a:extLst>
          </a:blip>
          <a:stretch>
            <a:fillRect/>
          </a:stretch>
        </p:blipFill>
        <p:spPr>
          <a:xfrm>
            <a:off x="0" y="475615"/>
            <a:ext cx="12192000" cy="6405245"/>
          </a:xfrm>
          <a:prstGeom prst="rect">
            <a:avLst/>
          </a:prstGeom>
          <a:effectLst/>
        </p:spPr>
      </p:pic>
      <p:sp>
        <p:nvSpPr>
          <p:cNvPr id="59" name="文本框 58"/>
          <p:cNvSpPr txBox="1"/>
          <p:nvPr/>
        </p:nvSpPr>
        <p:spPr>
          <a:xfrm>
            <a:off x="-121285" y="475615"/>
            <a:ext cx="4732020" cy="445135"/>
          </a:xfrm>
          <a:prstGeom prst="rect">
            <a:avLst/>
          </a:prstGeom>
          <a:solidFill>
            <a:schemeClr val="bg1">
              <a:alpha val="27000"/>
            </a:schemeClr>
          </a:solidFill>
        </p:spPr>
        <p:txBody>
          <a:bodyPr wrap="square" rtlCol="0">
            <a:noAutofit/>
          </a:bodyPr>
          <a:lstStyle/>
          <a:p>
            <a:r>
              <a:rPr lang="zh-CN" altLang="en-US" sz="2800" b="1" dirty="0">
                <a:solidFill>
                  <a:srgbClr val="393F4D"/>
                </a:solidFill>
                <a:cs typeface="+mn-ea"/>
                <a:sym typeface="+mn-lt"/>
              </a:rPr>
              <a:t>  相變儲能技術應用場景</a:t>
            </a:r>
          </a:p>
        </p:txBody>
      </p:sp>
      <p:cxnSp>
        <p:nvCxnSpPr>
          <p:cNvPr id="68" name="直接连接符 67"/>
          <p:cNvCxnSpPr/>
          <p:nvPr/>
        </p:nvCxnSpPr>
        <p:spPr>
          <a:xfrm>
            <a:off x="3123070" y="1332441"/>
            <a:ext cx="2778224" cy="0"/>
          </a:xfrm>
          <a:prstGeom prst="line">
            <a:avLst/>
          </a:prstGeom>
          <a:ln w="3175">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45858" y="4294148"/>
            <a:ext cx="4331407" cy="1123509"/>
            <a:chOff x="-2305158" y="3113256"/>
            <a:chExt cx="6782423" cy="2304403"/>
          </a:xfrm>
        </p:grpSpPr>
        <p:grpSp>
          <p:nvGrpSpPr>
            <p:cNvPr id="30" name="组合 29"/>
            <p:cNvGrpSpPr/>
            <p:nvPr/>
          </p:nvGrpSpPr>
          <p:grpSpPr>
            <a:xfrm flipH="1">
              <a:off x="1310765" y="4967170"/>
              <a:ext cx="3166500" cy="450489"/>
              <a:chOff x="3090054" y="5026402"/>
              <a:chExt cx="3166500" cy="450489"/>
            </a:xfrm>
          </p:grpSpPr>
          <p:sp>
            <p:nvSpPr>
              <p:cNvPr id="19" name="任意多边形: 形状 18"/>
              <p:cNvSpPr/>
              <p:nvPr/>
            </p:nvSpPr>
            <p:spPr>
              <a:xfrm>
                <a:off x="3190755" y="5026402"/>
                <a:ext cx="3065799" cy="379624"/>
              </a:xfrm>
              <a:custGeom>
                <a:avLst/>
                <a:gdLst>
                  <a:gd name="connsiteX0" fmla="*/ 0 w 3897630"/>
                  <a:gd name="connsiteY0" fmla="*/ 369570 h 369570"/>
                  <a:gd name="connsiteX1" fmla="*/ 857250 w 3897630"/>
                  <a:gd name="connsiteY1" fmla="*/ 0 h 369570"/>
                  <a:gd name="connsiteX2" fmla="*/ 3897630 w 3897630"/>
                  <a:gd name="connsiteY2" fmla="*/ 0 h 369570"/>
                </a:gdLst>
                <a:ahLst/>
                <a:cxnLst>
                  <a:cxn ang="0">
                    <a:pos x="connsiteX0" y="connsiteY0"/>
                  </a:cxn>
                  <a:cxn ang="0">
                    <a:pos x="connsiteX1" y="connsiteY1"/>
                  </a:cxn>
                  <a:cxn ang="0">
                    <a:pos x="connsiteX2" y="connsiteY2"/>
                  </a:cxn>
                </a:cxnLst>
                <a:rect l="l" t="t" r="r" b="b"/>
                <a:pathLst>
                  <a:path w="3897630" h="369570">
                    <a:moveTo>
                      <a:pt x="0" y="369570"/>
                    </a:moveTo>
                    <a:lnTo>
                      <a:pt x="857250" y="0"/>
                    </a:lnTo>
                    <a:lnTo>
                      <a:pt x="3897630" y="0"/>
                    </a:lnTo>
                  </a:path>
                </a:pathLst>
              </a:custGeom>
              <a:noFill/>
              <a:ln>
                <a:solidFill>
                  <a:srgbClr val="7D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0" name="椭圆 19"/>
              <p:cNvSpPr/>
              <p:nvPr/>
            </p:nvSpPr>
            <p:spPr>
              <a:xfrm>
                <a:off x="3090054" y="5351730"/>
                <a:ext cx="125161" cy="125161"/>
              </a:xfrm>
              <a:prstGeom prst="ellipse">
                <a:avLst/>
              </a:prstGeom>
              <a:solidFill>
                <a:srgbClr val="7DDDFF"/>
              </a:solidFill>
              <a:ln w="12700">
                <a:solidFill>
                  <a:schemeClr val="accent1">
                    <a:shade val="50000"/>
                  </a:schemeClr>
                </a:solidFill>
              </a:ln>
              <a:effectLst>
                <a:outerShdw blurRad="63500" sx="102000" sy="102000" algn="ctr" rotWithShape="0">
                  <a:srgbClr val="7DDD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 name="矩形 21"/>
            <p:cNvSpPr/>
            <p:nvPr/>
          </p:nvSpPr>
          <p:spPr>
            <a:xfrm>
              <a:off x="1161064" y="4166039"/>
              <a:ext cx="2632460" cy="758018"/>
            </a:xfrm>
            <a:prstGeom prst="rect">
              <a:avLst/>
            </a:prstGeom>
            <a:solidFill>
              <a:srgbClr val="32335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7DDDFF"/>
                  </a:solidFill>
                  <a:cs typeface="+mn-ea"/>
                  <a:sym typeface="+mn-lt"/>
                </a:rPr>
                <a:t>民用建築節能</a:t>
              </a:r>
              <a:endParaRPr lang="zh-CN" altLang="en-US" dirty="0">
                <a:cs typeface="+mn-ea"/>
                <a:sym typeface="+mn-lt"/>
              </a:endParaRPr>
            </a:p>
          </p:txBody>
        </p:sp>
        <p:sp>
          <p:nvSpPr>
            <p:cNvPr id="31" name="任意多边形: 形状 30"/>
            <p:cNvSpPr/>
            <p:nvPr/>
          </p:nvSpPr>
          <p:spPr>
            <a:xfrm flipH="1">
              <a:off x="410295" y="3113256"/>
              <a:ext cx="360000" cy="360000"/>
            </a:xfrm>
            <a:custGeom>
              <a:avLst/>
              <a:gdLst>
                <a:gd name="connsiteX0" fmla="*/ 0 w 396240"/>
                <a:gd name="connsiteY0" fmla="*/ 0 h 335280"/>
                <a:gd name="connsiteX1" fmla="*/ 396240 w 396240"/>
                <a:gd name="connsiteY1" fmla="*/ 0 h 335280"/>
                <a:gd name="connsiteX2" fmla="*/ 396240 w 396240"/>
                <a:gd name="connsiteY2" fmla="*/ 335280 h 335280"/>
              </a:gdLst>
              <a:ahLst/>
              <a:cxnLst>
                <a:cxn ang="0">
                  <a:pos x="connsiteX0" y="connsiteY0"/>
                </a:cxn>
                <a:cxn ang="0">
                  <a:pos x="connsiteX1" y="connsiteY1"/>
                </a:cxn>
                <a:cxn ang="0">
                  <a:pos x="connsiteX2" y="connsiteY2"/>
                </a:cxn>
              </a:cxnLst>
              <a:rect l="l" t="t" r="r" b="b"/>
              <a:pathLst>
                <a:path w="396240" h="335280">
                  <a:moveTo>
                    <a:pt x="0" y="0"/>
                  </a:moveTo>
                  <a:lnTo>
                    <a:pt x="396240" y="0"/>
                  </a:lnTo>
                  <a:lnTo>
                    <a:pt x="396240" y="335280"/>
                  </a:lnTo>
                </a:path>
              </a:pathLst>
            </a:custGeom>
            <a:noFill/>
            <a:ln>
              <a:solidFill>
                <a:srgbClr val="7D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61" name="直接连接符 60"/>
            <p:cNvCxnSpPr/>
            <p:nvPr/>
          </p:nvCxnSpPr>
          <p:spPr>
            <a:xfrm>
              <a:off x="-2305158" y="3199414"/>
              <a:ext cx="2178965" cy="0"/>
            </a:xfrm>
            <a:prstGeom prst="line">
              <a:avLst/>
            </a:prstGeom>
            <a:ln w="3175">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194563" y="2737428"/>
            <a:ext cx="1329334" cy="360000"/>
          </a:xfrm>
          <a:prstGeom prst="rect">
            <a:avLst/>
          </a:prstGeom>
          <a:solidFill>
            <a:srgbClr val="323353"/>
          </a:solidFill>
          <a:ln w="3175">
            <a:gradFill>
              <a:gsLst>
                <a:gs pos="0">
                  <a:srgbClr val="7DDDFF"/>
                </a:gs>
                <a:gs pos="50000">
                  <a:srgbClr val="7DDDFF">
                    <a:alpha val="0"/>
                  </a:srgbClr>
                </a:gs>
                <a:gs pos="100000">
                  <a:srgbClr val="7DDDF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DDDFF"/>
                </a:solidFill>
                <a:cs typeface="+mn-ea"/>
                <a:sym typeface="+mn-lt"/>
              </a:rPr>
              <a:t>電力調峰</a:t>
            </a:r>
            <a:endParaRPr lang="zh-CN" altLang="en-US" dirty="0">
              <a:cs typeface="+mn-ea"/>
              <a:sym typeface="+mn-lt"/>
            </a:endParaRPr>
          </a:p>
        </p:txBody>
      </p:sp>
      <p:sp>
        <p:nvSpPr>
          <p:cNvPr id="11" name="任意多边形: 形状 10"/>
          <p:cNvSpPr/>
          <p:nvPr/>
        </p:nvSpPr>
        <p:spPr>
          <a:xfrm flipH="1" flipV="1">
            <a:off x="1537394" y="2823512"/>
            <a:ext cx="917674" cy="281638"/>
          </a:xfrm>
          <a:custGeom>
            <a:avLst/>
            <a:gdLst>
              <a:gd name="connsiteX0" fmla="*/ 0 w 3897630"/>
              <a:gd name="connsiteY0" fmla="*/ 369570 h 369570"/>
              <a:gd name="connsiteX1" fmla="*/ 857250 w 3897630"/>
              <a:gd name="connsiteY1" fmla="*/ 0 h 369570"/>
              <a:gd name="connsiteX2" fmla="*/ 3897630 w 3897630"/>
              <a:gd name="connsiteY2" fmla="*/ 0 h 369570"/>
              <a:gd name="connsiteX0-1" fmla="*/ 0 w 5421778"/>
              <a:gd name="connsiteY0-2" fmla="*/ 369570 h 369570"/>
              <a:gd name="connsiteX1-3" fmla="*/ 857250 w 5421778"/>
              <a:gd name="connsiteY1-4" fmla="*/ 0 h 369570"/>
              <a:gd name="connsiteX2-5" fmla="*/ 5421778 w 5421778"/>
              <a:gd name="connsiteY2-6" fmla="*/ 0 h 369570"/>
              <a:gd name="connsiteX0-7" fmla="*/ 0 w 5468317"/>
              <a:gd name="connsiteY0-8" fmla="*/ 369570 h 369570"/>
              <a:gd name="connsiteX1-9" fmla="*/ 857250 w 5468317"/>
              <a:gd name="connsiteY1-10" fmla="*/ 0 h 369570"/>
              <a:gd name="connsiteX2-11" fmla="*/ 5468317 w 5468317"/>
              <a:gd name="connsiteY2-12" fmla="*/ 5080 h 369570"/>
            </a:gdLst>
            <a:ahLst/>
            <a:cxnLst>
              <a:cxn ang="0">
                <a:pos x="connsiteX0-1" y="connsiteY0-2"/>
              </a:cxn>
              <a:cxn ang="0">
                <a:pos x="connsiteX1-3" y="connsiteY1-4"/>
              </a:cxn>
              <a:cxn ang="0">
                <a:pos x="connsiteX2-5" y="connsiteY2-6"/>
              </a:cxn>
            </a:cxnLst>
            <a:rect l="l" t="t" r="r" b="b"/>
            <a:pathLst>
              <a:path w="5468317" h="369570">
                <a:moveTo>
                  <a:pt x="0" y="369570"/>
                </a:moveTo>
                <a:lnTo>
                  <a:pt x="857250" y="0"/>
                </a:lnTo>
                <a:lnTo>
                  <a:pt x="5468317" y="5080"/>
                </a:lnTo>
              </a:path>
            </a:pathLst>
          </a:custGeom>
          <a:noFill/>
          <a:ln>
            <a:solidFill>
              <a:srgbClr val="7D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 name="椭圆 8"/>
          <p:cNvSpPr/>
          <p:nvPr/>
        </p:nvSpPr>
        <p:spPr>
          <a:xfrm>
            <a:off x="2342551" y="2801378"/>
            <a:ext cx="125161" cy="125161"/>
          </a:xfrm>
          <a:prstGeom prst="ellipse">
            <a:avLst/>
          </a:prstGeom>
          <a:solidFill>
            <a:srgbClr val="7DDDFF"/>
          </a:solidFill>
          <a:ln w="12700">
            <a:solidFill>
              <a:schemeClr val="accent1">
                <a:shade val="50000"/>
              </a:schemeClr>
            </a:solidFill>
          </a:ln>
          <a:effectLst>
            <a:outerShdw blurRad="63500" sx="102000" sy="102000" algn="ctr" rotWithShape="0">
              <a:srgbClr val="7DDD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矩形 83"/>
          <p:cNvSpPr/>
          <p:nvPr/>
        </p:nvSpPr>
        <p:spPr>
          <a:xfrm>
            <a:off x="232733" y="3627028"/>
            <a:ext cx="1329334" cy="637643"/>
          </a:xfrm>
          <a:prstGeom prst="rect">
            <a:avLst/>
          </a:prstGeom>
          <a:solidFill>
            <a:srgbClr val="323353"/>
          </a:solidFill>
          <a:ln w="3175">
            <a:gradFill>
              <a:gsLst>
                <a:gs pos="0">
                  <a:srgbClr val="7DDDFF"/>
                </a:gs>
                <a:gs pos="50000">
                  <a:srgbClr val="7DDDFF">
                    <a:alpha val="0"/>
                  </a:srgbClr>
                </a:gs>
                <a:gs pos="100000">
                  <a:srgbClr val="7DDDFF"/>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7DDDFF"/>
                </a:solidFill>
                <a:cs typeface="+mn-ea"/>
                <a:sym typeface="+mn-lt"/>
              </a:rPr>
              <a:t>移動供熱</a:t>
            </a:r>
            <a:endParaRPr lang="en-US" altLang="zh-CN" b="1" dirty="0">
              <a:solidFill>
                <a:srgbClr val="7DDDFF"/>
              </a:solidFill>
              <a:cs typeface="+mn-ea"/>
              <a:sym typeface="+mn-lt"/>
            </a:endParaRPr>
          </a:p>
          <a:p>
            <a:pPr algn="ctr"/>
            <a:r>
              <a:rPr lang="zh-CN" altLang="en-US" b="1" dirty="0">
                <a:solidFill>
                  <a:srgbClr val="7DDDFF"/>
                </a:solidFill>
                <a:cs typeface="+mn-ea"/>
                <a:sym typeface="+mn-lt"/>
              </a:rPr>
              <a:t>冷鏈運輸</a:t>
            </a:r>
            <a:endParaRPr lang="zh-CN" altLang="en-US" dirty="0">
              <a:cs typeface="+mn-ea"/>
              <a:sym typeface="+mn-lt"/>
            </a:endParaRPr>
          </a:p>
        </p:txBody>
      </p:sp>
      <p:sp>
        <p:nvSpPr>
          <p:cNvPr id="85" name="任意多边形: 形状 84"/>
          <p:cNvSpPr/>
          <p:nvPr/>
        </p:nvSpPr>
        <p:spPr>
          <a:xfrm flipH="1">
            <a:off x="1562067" y="3931462"/>
            <a:ext cx="917674" cy="175518"/>
          </a:xfrm>
          <a:custGeom>
            <a:avLst/>
            <a:gdLst>
              <a:gd name="connsiteX0" fmla="*/ 0 w 3897630"/>
              <a:gd name="connsiteY0" fmla="*/ 369570 h 369570"/>
              <a:gd name="connsiteX1" fmla="*/ 857250 w 3897630"/>
              <a:gd name="connsiteY1" fmla="*/ 0 h 369570"/>
              <a:gd name="connsiteX2" fmla="*/ 3897630 w 3897630"/>
              <a:gd name="connsiteY2" fmla="*/ 0 h 369570"/>
              <a:gd name="connsiteX0-1" fmla="*/ 0 w 5421778"/>
              <a:gd name="connsiteY0-2" fmla="*/ 369570 h 369570"/>
              <a:gd name="connsiteX1-3" fmla="*/ 857250 w 5421778"/>
              <a:gd name="connsiteY1-4" fmla="*/ 0 h 369570"/>
              <a:gd name="connsiteX2-5" fmla="*/ 5421778 w 5421778"/>
              <a:gd name="connsiteY2-6" fmla="*/ 0 h 369570"/>
              <a:gd name="connsiteX0-7" fmla="*/ 0 w 5468317"/>
              <a:gd name="connsiteY0-8" fmla="*/ 369570 h 369570"/>
              <a:gd name="connsiteX1-9" fmla="*/ 857250 w 5468317"/>
              <a:gd name="connsiteY1-10" fmla="*/ 0 h 369570"/>
              <a:gd name="connsiteX2-11" fmla="*/ 5468317 w 5468317"/>
              <a:gd name="connsiteY2-12" fmla="*/ 5080 h 369570"/>
            </a:gdLst>
            <a:ahLst/>
            <a:cxnLst>
              <a:cxn ang="0">
                <a:pos x="connsiteX0-1" y="connsiteY0-2"/>
              </a:cxn>
              <a:cxn ang="0">
                <a:pos x="connsiteX1-3" y="connsiteY1-4"/>
              </a:cxn>
              <a:cxn ang="0">
                <a:pos x="connsiteX2-5" y="connsiteY2-6"/>
              </a:cxn>
            </a:cxnLst>
            <a:rect l="l" t="t" r="r" b="b"/>
            <a:pathLst>
              <a:path w="5468317" h="369570">
                <a:moveTo>
                  <a:pt x="0" y="369570"/>
                </a:moveTo>
                <a:lnTo>
                  <a:pt x="857250" y="0"/>
                </a:lnTo>
                <a:lnTo>
                  <a:pt x="5468317" y="5080"/>
                </a:lnTo>
              </a:path>
            </a:pathLst>
          </a:custGeom>
          <a:noFill/>
          <a:ln>
            <a:solidFill>
              <a:srgbClr val="7D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6" name="椭圆 85"/>
          <p:cNvSpPr/>
          <p:nvPr/>
        </p:nvSpPr>
        <p:spPr>
          <a:xfrm>
            <a:off x="2427570" y="4052296"/>
            <a:ext cx="125161" cy="125161"/>
          </a:xfrm>
          <a:prstGeom prst="ellipse">
            <a:avLst/>
          </a:prstGeom>
          <a:solidFill>
            <a:srgbClr val="7DDDFF"/>
          </a:solidFill>
          <a:ln w="12700">
            <a:solidFill>
              <a:schemeClr val="accent1">
                <a:shade val="50000"/>
              </a:schemeClr>
            </a:solidFill>
          </a:ln>
          <a:effectLst>
            <a:outerShdw blurRad="63500" sx="102000" sy="102000" algn="ctr" rotWithShape="0">
              <a:srgbClr val="7DDD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5480947" y="2900667"/>
            <a:ext cx="3998331" cy="2218048"/>
            <a:chOff x="5480947" y="2922420"/>
            <a:chExt cx="3998331" cy="2218048"/>
          </a:xfrm>
        </p:grpSpPr>
        <p:sp>
          <p:nvSpPr>
            <p:cNvPr id="33" name="文本框 32"/>
            <p:cNvSpPr txBox="1"/>
            <p:nvPr/>
          </p:nvSpPr>
          <p:spPr>
            <a:xfrm>
              <a:off x="5567103" y="2922420"/>
              <a:ext cx="2077706" cy="328936"/>
            </a:xfrm>
            <a:prstGeom prst="rect">
              <a:avLst/>
            </a:prstGeom>
            <a:noFill/>
          </p:spPr>
          <p:txBody>
            <a:bodyPr wrap="square" rtlCol="0">
              <a:spAutoFit/>
            </a:bodyPr>
            <a:lstStyle/>
            <a:p>
              <a:pPr>
                <a:lnSpc>
                  <a:spcPct val="120000"/>
                </a:lnSpc>
              </a:pPr>
              <a:endParaRPr lang="zh-CN" altLang="en-US" sz="1400" dirty="0">
                <a:solidFill>
                  <a:schemeClr val="bg1"/>
                </a:solidFill>
                <a:cs typeface="+mn-ea"/>
                <a:sym typeface="+mn-lt"/>
              </a:endParaRPr>
            </a:p>
          </p:txBody>
        </p:sp>
        <p:sp>
          <p:nvSpPr>
            <p:cNvPr id="38" name="任意多边形: 形状 37"/>
            <p:cNvSpPr/>
            <p:nvPr/>
          </p:nvSpPr>
          <p:spPr>
            <a:xfrm flipH="1">
              <a:off x="5480947" y="4700033"/>
              <a:ext cx="3897630" cy="369570"/>
            </a:xfrm>
            <a:custGeom>
              <a:avLst/>
              <a:gdLst>
                <a:gd name="connsiteX0" fmla="*/ 0 w 3897630"/>
                <a:gd name="connsiteY0" fmla="*/ 369570 h 369570"/>
                <a:gd name="connsiteX1" fmla="*/ 857250 w 3897630"/>
                <a:gd name="connsiteY1" fmla="*/ 0 h 369570"/>
                <a:gd name="connsiteX2" fmla="*/ 3897630 w 3897630"/>
                <a:gd name="connsiteY2" fmla="*/ 0 h 369570"/>
              </a:gdLst>
              <a:ahLst/>
              <a:cxnLst>
                <a:cxn ang="0">
                  <a:pos x="connsiteX0" y="connsiteY0"/>
                </a:cxn>
                <a:cxn ang="0">
                  <a:pos x="connsiteX1" y="connsiteY1"/>
                </a:cxn>
                <a:cxn ang="0">
                  <a:pos x="connsiteX2" y="connsiteY2"/>
                </a:cxn>
              </a:cxnLst>
              <a:rect l="l" t="t" r="r" b="b"/>
              <a:pathLst>
                <a:path w="3897630" h="369570">
                  <a:moveTo>
                    <a:pt x="0" y="369570"/>
                  </a:moveTo>
                  <a:lnTo>
                    <a:pt x="857250" y="0"/>
                  </a:lnTo>
                  <a:lnTo>
                    <a:pt x="3897630" y="0"/>
                  </a:lnTo>
                </a:path>
              </a:pathLst>
            </a:custGeom>
            <a:noFill/>
            <a:ln>
              <a:solidFill>
                <a:srgbClr val="7D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椭圆 38"/>
            <p:cNvSpPr/>
            <p:nvPr/>
          </p:nvSpPr>
          <p:spPr>
            <a:xfrm flipH="1">
              <a:off x="9354117" y="5015307"/>
              <a:ext cx="125161" cy="125161"/>
            </a:xfrm>
            <a:prstGeom prst="ellipse">
              <a:avLst/>
            </a:prstGeom>
            <a:solidFill>
              <a:srgbClr val="7DDDFF"/>
            </a:solidFill>
            <a:ln w="12700">
              <a:solidFill>
                <a:schemeClr val="accent1">
                  <a:shade val="50000"/>
                </a:schemeClr>
              </a:solidFill>
            </a:ln>
            <a:effectLst>
              <a:outerShdw blurRad="63500" sx="102000" sy="102000" algn="ctr" rotWithShape="0">
                <a:srgbClr val="7DDD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69" name="直接连接符 68"/>
            <p:cNvCxnSpPr/>
            <p:nvPr/>
          </p:nvCxnSpPr>
          <p:spPr>
            <a:xfrm>
              <a:off x="5621931" y="3251356"/>
              <a:ext cx="2778224" cy="0"/>
            </a:xfrm>
            <a:prstGeom prst="line">
              <a:avLst/>
            </a:prstGeom>
            <a:ln w="3175">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sp>
        <p:nvSpPr>
          <p:cNvPr id="70" name="任意多边形: 形状 69"/>
          <p:cNvSpPr/>
          <p:nvPr/>
        </p:nvSpPr>
        <p:spPr>
          <a:xfrm>
            <a:off x="4798353" y="1764001"/>
            <a:ext cx="1634197" cy="367130"/>
          </a:xfrm>
          <a:custGeom>
            <a:avLst/>
            <a:gdLst>
              <a:gd name="connsiteX0" fmla="*/ 0 w 3897630"/>
              <a:gd name="connsiteY0" fmla="*/ 369570 h 369570"/>
              <a:gd name="connsiteX1" fmla="*/ 857250 w 3897630"/>
              <a:gd name="connsiteY1" fmla="*/ 0 h 369570"/>
              <a:gd name="connsiteX2" fmla="*/ 3897630 w 3897630"/>
              <a:gd name="connsiteY2" fmla="*/ 0 h 369570"/>
              <a:gd name="connsiteX0-1" fmla="*/ 0 w 5421778"/>
              <a:gd name="connsiteY0-2" fmla="*/ 369570 h 369570"/>
              <a:gd name="connsiteX1-3" fmla="*/ 857250 w 5421778"/>
              <a:gd name="connsiteY1-4" fmla="*/ 0 h 369570"/>
              <a:gd name="connsiteX2-5" fmla="*/ 5421778 w 5421778"/>
              <a:gd name="connsiteY2-6" fmla="*/ 0 h 369570"/>
              <a:gd name="connsiteX0-7" fmla="*/ 0 w 5468317"/>
              <a:gd name="connsiteY0-8" fmla="*/ 369570 h 369570"/>
              <a:gd name="connsiteX1-9" fmla="*/ 857250 w 5468317"/>
              <a:gd name="connsiteY1-10" fmla="*/ 0 h 369570"/>
              <a:gd name="connsiteX2-11" fmla="*/ 5468317 w 5468317"/>
              <a:gd name="connsiteY2-12" fmla="*/ 5080 h 369570"/>
              <a:gd name="connsiteX0-13" fmla="*/ 0 w 5468317"/>
              <a:gd name="connsiteY0-14" fmla="*/ 369570 h 369570"/>
              <a:gd name="connsiteX1-15" fmla="*/ 2107695 w 5468317"/>
              <a:gd name="connsiteY1-16" fmla="*/ 0 h 369570"/>
              <a:gd name="connsiteX2-17" fmla="*/ 5468317 w 5468317"/>
              <a:gd name="connsiteY2-18" fmla="*/ 5080 h 369570"/>
              <a:gd name="connsiteX0-19" fmla="*/ 0 w 4553640"/>
              <a:gd name="connsiteY0-20" fmla="*/ 369570 h 369570"/>
              <a:gd name="connsiteX1-21" fmla="*/ 2107695 w 4553640"/>
              <a:gd name="connsiteY1-22" fmla="*/ 0 h 369570"/>
              <a:gd name="connsiteX2-23" fmla="*/ 4553640 w 4553640"/>
              <a:gd name="connsiteY2-24" fmla="*/ 5080 h 369570"/>
              <a:gd name="connsiteX0-25" fmla="*/ 0 w 4553640"/>
              <a:gd name="connsiteY0-26" fmla="*/ 382812 h 382812"/>
              <a:gd name="connsiteX1-27" fmla="*/ 2673904 w 4553640"/>
              <a:gd name="connsiteY1-28" fmla="*/ 0 h 382812"/>
              <a:gd name="connsiteX2-29" fmla="*/ 4553640 w 4553640"/>
              <a:gd name="connsiteY2-30" fmla="*/ 18322 h 382812"/>
            </a:gdLst>
            <a:ahLst/>
            <a:cxnLst>
              <a:cxn ang="0">
                <a:pos x="connsiteX0-1" y="connsiteY0-2"/>
              </a:cxn>
              <a:cxn ang="0">
                <a:pos x="connsiteX1-3" y="connsiteY1-4"/>
              </a:cxn>
              <a:cxn ang="0">
                <a:pos x="connsiteX2-5" y="connsiteY2-6"/>
              </a:cxn>
            </a:cxnLst>
            <a:rect l="l" t="t" r="r" b="b"/>
            <a:pathLst>
              <a:path w="4553640" h="382812">
                <a:moveTo>
                  <a:pt x="0" y="382812"/>
                </a:moveTo>
                <a:lnTo>
                  <a:pt x="2673904" y="0"/>
                </a:lnTo>
                <a:lnTo>
                  <a:pt x="4553640" y="18322"/>
                </a:lnTo>
              </a:path>
            </a:pathLst>
          </a:custGeom>
          <a:noFill/>
          <a:ln>
            <a:solidFill>
              <a:srgbClr val="7D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1" name="矩形 70"/>
          <p:cNvSpPr/>
          <p:nvPr/>
        </p:nvSpPr>
        <p:spPr>
          <a:xfrm>
            <a:off x="5782049" y="1830939"/>
            <a:ext cx="1415561" cy="604673"/>
          </a:xfrm>
          <a:prstGeom prst="rect">
            <a:avLst/>
          </a:prstGeom>
          <a:solidFill>
            <a:srgbClr val="32335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7DDDFF"/>
                </a:solidFill>
                <a:cs typeface="+mn-ea"/>
                <a:sym typeface="+mn-lt"/>
              </a:rPr>
              <a:t>新能源電力消納</a:t>
            </a:r>
            <a:endParaRPr lang="zh-CN" altLang="en-US" dirty="0">
              <a:cs typeface="+mn-ea"/>
              <a:sym typeface="+mn-lt"/>
            </a:endParaRPr>
          </a:p>
        </p:txBody>
      </p:sp>
      <p:sp>
        <p:nvSpPr>
          <p:cNvPr id="72" name="椭圆 71"/>
          <p:cNvSpPr/>
          <p:nvPr/>
        </p:nvSpPr>
        <p:spPr>
          <a:xfrm>
            <a:off x="4673192" y="2131131"/>
            <a:ext cx="125161" cy="125161"/>
          </a:xfrm>
          <a:prstGeom prst="ellipse">
            <a:avLst/>
          </a:prstGeom>
          <a:solidFill>
            <a:srgbClr val="7DDDFF"/>
          </a:solidFill>
          <a:ln w="12700">
            <a:solidFill>
              <a:schemeClr val="accent1">
                <a:shade val="50000"/>
              </a:schemeClr>
            </a:solidFill>
          </a:ln>
          <a:effectLst>
            <a:outerShdw blurRad="63500" sx="102000" sy="102000" algn="ctr" rotWithShape="0">
              <a:srgbClr val="7DDD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矩形 72"/>
          <p:cNvSpPr/>
          <p:nvPr/>
        </p:nvSpPr>
        <p:spPr>
          <a:xfrm>
            <a:off x="9976974" y="1886639"/>
            <a:ext cx="1827618" cy="369571"/>
          </a:xfrm>
          <a:prstGeom prst="rect">
            <a:avLst/>
          </a:prstGeom>
          <a:solidFill>
            <a:srgbClr val="32335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7DDDFF"/>
                </a:solidFill>
                <a:cs typeface="+mn-ea"/>
                <a:sym typeface="+mn-lt"/>
              </a:rPr>
              <a:t>工業餘熱回收</a:t>
            </a:r>
            <a:endParaRPr lang="zh-CN" altLang="en-US" dirty="0">
              <a:cs typeface="+mn-ea"/>
              <a:sym typeface="+mn-lt"/>
            </a:endParaRPr>
          </a:p>
        </p:txBody>
      </p:sp>
      <p:sp>
        <p:nvSpPr>
          <p:cNvPr id="74" name="椭圆 73"/>
          <p:cNvSpPr/>
          <p:nvPr/>
        </p:nvSpPr>
        <p:spPr>
          <a:xfrm>
            <a:off x="4849572" y="1380497"/>
            <a:ext cx="125161" cy="125161"/>
          </a:xfrm>
          <a:prstGeom prst="ellipse">
            <a:avLst/>
          </a:prstGeom>
          <a:solidFill>
            <a:srgbClr val="7DDDFF"/>
          </a:solidFill>
          <a:ln w="12700">
            <a:solidFill>
              <a:schemeClr val="accent1">
                <a:shade val="50000"/>
              </a:schemeClr>
            </a:solidFill>
          </a:ln>
          <a:effectLst>
            <a:outerShdw blurRad="63500" sx="102000" sy="102000" algn="ctr" rotWithShape="0">
              <a:srgbClr val="7DDD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任意多边形: 形状 77"/>
          <p:cNvSpPr/>
          <p:nvPr/>
        </p:nvSpPr>
        <p:spPr>
          <a:xfrm flipH="1">
            <a:off x="2794313" y="1318824"/>
            <a:ext cx="2055257" cy="115312"/>
          </a:xfrm>
          <a:custGeom>
            <a:avLst/>
            <a:gdLst>
              <a:gd name="connsiteX0" fmla="*/ 0 w 3897630"/>
              <a:gd name="connsiteY0" fmla="*/ 369570 h 369570"/>
              <a:gd name="connsiteX1" fmla="*/ 857250 w 3897630"/>
              <a:gd name="connsiteY1" fmla="*/ 0 h 369570"/>
              <a:gd name="connsiteX2" fmla="*/ 3897630 w 3897630"/>
              <a:gd name="connsiteY2" fmla="*/ 0 h 369570"/>
              <a:gd name="connsiteX0-1" fmla="*/ 0 w 3897630"/>
              <a:gd name="connsiteY0-2" fmla="*/ 375286 h 375286"/>
              <a:gd name="connsiteX1-3" fmla="*/ 436931 w 3897630"/>
              <a:gd name="connsiteY1-4" fmla="*/ 0 h 375286"/>
              <a:gd name="connsiteX2-5" fmla="*/ 3897630 w 3897630"/>
              <a:gd name="connsiteY2-6" fmla="*/ 5716 h 375286"/>
              <a:gd name="connsiteX0-7" fmla="*/ 0 w 4091461"/>
              <a:gd name="connsiteY0-8" fmla="*/ 415311 h 415311"/>
              <a:gd name="connsiteX1-9" fmla="*/ 436931 w 4091461"/>
              <a:gd name="connsiteY1-10" fmla="*/ 40025 h 415311"/>
              <a:gd name="connsiteX2-11" fmla="*/ 4091461 w 4091461"/>
              <a:gd name="connsiteY2-12" fmla="*/ 0 h 415311"/>
            </a:gdLst>
            <a:ahLst/>
            <a:cxnLst>
              <a:cxn ang="0">
                <a:pos x="connsiteX0-1" y="connsiteY0-2"/>
              </a:cxn>
              <a:cxn ang="0">
                <a:pos x="connsiteX1-3" y="connsiteY1-4"/>
              </a:cxn>
              <a:cxn ang="0">
                <a:pos x="connsiteX2-5" y="connsiteY2-6"/>
              </a:cxn>
            </a:cxnLst>
            <a:rect l="l" t="t" r="r" b="b"/>
            <a:pathLst>
              <a:path w="4091461" h="415311">
                <a:moveTo>
                  <a:pt x="0" y="415311"/>
                </a:moveTo>
                <a:lnTo>
                  <a:pt x="436931" y="40025"/>
                </a:lnTo>
                <a:lnTo>
                  <a:pt x="4091461" y="0"/>
                </a:lnTo>
              </a:path>
            </a:pathLst>
          </a:custGeom>
          <a:noFill/>
          <a:ln>
            <a:solidFill>
              <a:srgbClr val="7D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1" name="矩形 80"/>
          <p:cNvSpPr/>
          <p:nvPr/>
        </p:nvSpPr>
        <p:spPr>
          <a:xfrm>
            <a:off x="5480947" y="4285320"/>
            <a:ext cx="2970826" cy="369571"/>
          </a:xfrm>
          <a:prstGeom prst="rect">
            <a:avLst/>
          </a:prstGeom>
          <a:solidFill>
            <a:srgbClr val="32335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7DDDFF"/>
                </a:solidFill>
                <a:cs typeface="+mn-ea"/>
                <a:sym typeface="+mn-lt"/>
              </a:rPr>
              <a:t>商業建築分佈式供熱</a:t>
            </a:r>
            <a:r>
              <a:rPr lang="en-US" altLang="zh-CN" sz="1800" b="1" dirty="0">
                <a:solidFill>
                  <a:srgbClr val="7DDDFF"/>
                </a:solidFill>
                <a:cs typeface="+mn-ea"/>
                <a:sym typeface="+mn-lt"/>
              </a:rPr>
              <a:t>/</a:t>
            </a:r>
            <a:r>
              <a:rPr lang="zh-CN" altLang="en-US" sz="1800" b="1" dirty="0">
                <a:solidFill>
                  <a:srgbClr val="7DDDFF"/>
                </a:solidFill>
                <a:cs typeface="+mn-ea"/>
                <a:sym typeface="+mn-lt"/>
              </a:rPr>
              <a:t>供冷</a:t>
            </a:r>
            <a:endParaRPr lang="zh-CN" altLang="en-US" dirty="0">
              <a:cs typeface="+mn-ea"/>
              <a:sym typeface="+mn-lt"/>
            </a:endParaRPr>
          </a:p>
        </p:txBody>
      </p:sp>
      <p:sp>
        <p:nvSpPr>
          <p:cNvPr id="82" name="椭圆 81"/>
          <p:cNvSpPr/>
          <p:nvPr/>
        </p:nvSpPr>
        <p:spPr>
          <a:xfrm>
            <a:off x="7934521" y="1172938"/>
            <a:ext cx="125161" cy="125161"/>
          </a:xfrm>
          <a:prstGeom prst="ellipse">
            <a:avLst/>
          </a:prstGeom>
          <a:solidFill>
            <a:srgbClr val="7DDDFF"/>
          </a:solidFill>
          <a:ln w="12700">
            <a:solidFill>
              <a:schemeClr val="accent1">
                <a:shade val="50000"/>
              </a:schemeClr>
            </a:solidFill>
          </a:ln>
          <a:effectLst>
            <a:outerShdw blurRad="63500" sx="102000" sy="102000" algn="ctr" rotWithShape="0">
              <a:srgbClr val="7DDDF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3" name="任意多边形: 形状 82"/>
          <p:cNvSpPr/>
          <p:nvPr/>
        </p:nvSpPr>
        <p:spPr>
          <a:xfrm flipH="1" flipV="1">
            <a:off x="6767125" y="1230363"/>
            <a:ext cx="1292555" cy="1226045"/>
          </a:xfrm>
          <a:custGeom>
            <a:avLst/>
            <a:gdLst>
              <a:gd name="connsiteX0" fmla="*/ 0 w 3897630"/>
              <a:gd name="connsiteY0" fmla="*/ 369570 h 369570"/>
              <a:gd name="connsiteX1" fmla="*/ 857250 w 3897630"/>
              <a:gd name="connsiteY1" fmla="*/ 0 h 369570"/>
              <a:gd name="connsiteX2" fmla="*/ 3897630 w 3897630"/>
              <a:gd name="connsiteY2" fmla="*/ 0 h 369570"/>
              <a:gd name="connsiteX0-1" fmla="*/ 0 w 5421778"/>
              <a:gd name="connsiteY0-2" fmla="*/ 369570 h 369570"/>
              <a:gd name="connsiteX1-3" fmla="*/ 857250 w 5421778"/>
              <a:gd name="connsiteY1-4" fmla="*/ 0 h 369570"/>
              <a:gd name="connsiteX2-5" fmla="*/ 5421778 w 5421778"/>
              <a:gd name="connsiteY2-6" fmla="*/ 0 h 369570"/>
              <a:gd name="connsiteX0-7" fmla="*/ 0 w 5468317"/>
              <a:gd name="connsiteY0-8" fmla="*/ 369570 h 369570"/>
              <a:gd name="connsiteX1-9" fmla="*/ 857250 w 5468317"/>
              <a:gd name="connsiteY1-10" fmla="*/ 0 h 369570"/>
              <a:gd name="connsiteX2-11" fmla="*/ 5468317 w 5468317"/>
              <a:gd name="connsiteY2-12" fmla="*/ 5080 h 369570"/>
              <a:gd name="connsiteX0-13" fmla="*/ 0 w 5468317"/>
              <a:gd name="connsiteY0-14" fmla="*/ 369570 h 369570"/>
              <a:gd name="connsiteX1-15" fmla="*/ 2107695 w 5468317"/>
              <a:gd name="connsiteY1-16" fmla="*/ 0 h 369570"/>
              <a:gd name="connsiteX2-17" fmla="*/ 5468317 w 5468317"/>
              <a:gd name="connsiteY2-18" fmla="*/ 5080 h 369570"/>
              <a:gd name="connsiteX0-19" fmla="*/ 0 w 9783180"/>
              <a:gd name="connsiteY0-20" fmla="*/ 1409036 h 1409036"/>
              <a:gd name="connsiteX1-21" fmla="*/ 6422558 w 9783180"/>
              <a:gd name="connsiteY1-22" fmla="*/ 0 h 1409036"/>
              <a:gd name="connsiteX2-23" fmla="*/ 9783180 w 9783180"/>
              <a:gd name="connsiteY2-24" fmla="*/ 5080 h 1409036"/>
            </a:gdLst>
            <a:ahLst/>
            <a:cxnLst>
              <a:cxn ang="0">
                <a:pos x="connsiteX0-1" y="connsiteY0-2"/>
              </a:cxn>
              <a:cxn ang="0">
                <a:pos x="connsiteX1-3" y="connsiteY1-4"/>
              </a:cxn>
              <a:cxn ang="0">
                <a:pos x="connsiteX2-5" y="connsiteY2-6"/>
              </a:cxn>
            </a:cxnLst>
            <a:rect l="l" t="t" r="r" b="b"/>
            <a:pathLst>
              <a:path w="9783180" h="1409036">
                <a:moveTo>
                  <a:pt x="0" y="1409036"/>
                </a:moveTo>
                <a:lnTo>
                  <a:pt x="6422558" y="0"/>
                </a:lnTo>
                <a:lnTo>
                  <a:pt x="9783180" y="5080"/>
                </a:lnTo>
              </a:path>
            </a:pathLst>
          </a:custGeom>
          <a:noFill/>
          <a:ln>
            <a:solidFill>
              <a:srgbClr val="7DD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 name="文本框 3"/>
          <p:cNvSpPr txBox="1"/>
          <p:nvPr/>
        </p:nvSpPr>
        <p:spPr>
          <a:xfrm>
            <a:off x="20320" y="59055"/>
            <a:ext cx="10631170" cy="282575"/>
          </a:xfrm>
          <a:prstGeom prst="rect">
            <a:avLst/>
          </a:prstGeom>
          <a:noFill/>
        </p:spPr>
        <p:txBody>
          <a:bodyPr wrap="square" rtlCol="0" anchor="t">
            <a:spAutoFit/>
          </a:bodyPr>
          <a:lstStyle/>
          <a:p>
            <a:pPr eaLnBrk="0">
              <a:lnSpc>
                <a:spcPct val="89000"/>
              </a:lnSpc>
            </a:pPr>
            <a:r>
              <a:rPr lang="zh-CN" altLang="x-none" sz="1200" dirty="0">
                <a:solidFill>
                  <a:srgbClr val="053D90"/>
                </a:solidFill>
                <a:sym typeface="+mn-ea"/>
              </a:rPr>
              <a:t>廣州美亞蓄能科技有限公司</a:t>
            </a:r>
            <a:r>
              <a:rPr lang="en-US" altLang="zh-CN" sz="1200">
                <a:solidFill>
                  <a:srgbClr val="053D90"/>
                </a:solidFill>
                <a:sym typeface="+mn-ea"/>
              </a:rPr>
              <a:t> </a:t>
            </a:r>
            <a:r>
              <a:rPr lang="zh-CN" altLang="x-none" sz="1200" dirty="0">
                <a:solidFill>
                  <a:srgbClr val="053D90"/>
                </a:solidFill>
                <a:sym typeface="+mn-ea"/>
              </a:rPr>
              <a:t> Guangzhou Mayer TES Technology</a:t>
            </a:r>
            <a:r>
              <a:rPr lang="en-US" altLang="zh-CN" sz="1200">
                <a:solidFill>
                  <a:srgbClr val="053D90"/>
                </a:solidFill>
                <a:sym typeface="+mn-ea"/>
              </a:rPr>
              <a:t> </a:t>
            </a:r>
            <a:r>
              <a:rPr lang="zh-CN" altLang="x-none" sz="1200" dirty="0">
                <a:solidFill>
                  <a:srgbClr val="053D90"/>
                </a:solidFill>
                <a:sym typeface="+mn-ea"/>
              </a:rPr>
              <a:t>Limited Company</a:t>
            </a:r>
            <a:r>
              <a:rPr lang="zh-CN" altLang="x-none" sz="1400" dirty="0">
                <a:solidFill>
                  <a:srgbClr val="053D90"/>
                </a:solidFill>
                <a:sym typeface="+mn-ea"/>
              </a:rPr>
              <a:t> </a:t>
            </a:r>
            <a:r>
              <a:rPr lang="en-US" altLang="zh-CN" sz="1400" baseline="10000">
                <a:solidFill>
                  <a:srgbClr val="053D90"/>
                </a:solidFill>
                <a:ea typeface="宋体" panose="02010600030101010101" pitchFamily="2" charset="-122"/>
                <a:sym typeface="+mn-ea"/>
              </a:rPr>
              <a:t>          </a:t>
            </a:r>
            <a:r>
              <a:rPr lang="en-US" altLang="zh-CN" sz="1000" baseline="10000">
                <a:solidFill>
                  <a:srgbClr val="053D90"/>
                </a:solidFill>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ea typeface="宋体" panose="02010600030101010101" pitchFamily="2" charset="-122"/>
                <a:sym typeface="+mn-ea"/>
              </a:rPr>
              <a:t>  </a:t>
            </a:r>
          </a:p>
        </p:txBody>
      </p:sp>
      <p:pic>
        <p:nvPicPr>
          <p:cNvPr id="6" name="图片 5" descr="upload_post_object_v2_806035386"/>
          <p:cNvPicPr>
            <a:picLocks noChangeAspect="1"/>
          </p:cNvPicPr>
          <p:nvPr>
            <p:custDataLst>
              <p:tags r:id="rId1"/>
            </p:custDataLst>
          </p:nvPr>
        </p:nvPicPr>
        <p:blipFill>
          <a:blip r:embed="rId5" cstate="print"/>
          <a:stretch>
            <a:fillRect/>
          </a:stretch>
        </p:blipFill>
        <p:spPr>
          <a:xfrm>
            <a:off x="11384915" y="46038"/>
            <a:ext cx="581660" cy="395287"/>
          </a:xfrm>
          <a:prstGeom prst="ellipse">
            <a:avLst/>
          </a:prstGeom>
          <a:solidFill>
            <a:schemeClr val="bg1"/>
          </a:solidFill>
        </p:spPr>
      </p:pic>
      <p:sp>
        <p:nvSpPr>
          <p:cNvPr id="7" name="矩形 6"/>
          <p:cNvSpPr/>
          <p:nvPr/>
        </p:nvSpPr>
        <p:spPr>
          <a:xfrm>
            <a:off x="2793854" y="922709"/>
            <a:ext cx="1827618" cy="369571"/>
          </a:xfrm>
          <a:prstGeom prst="rect">
            <a:avLst/>
          </a:prstGeom>
          <a:solidFill>
            <a:srgbClr val="32335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7DDDFF"/>
                </a:solidFill>
                <a:cs typeface="+mn-ea"/>
                <a:sym typeface="+mn-lt"/>
              </a:rPr>
              <a:t>農業設施節能</a:t>
            </a:r>
            <a:endParaRPr lang="zh-CN" altLang="en-US" dirty="0">
              <a:cs typeface="+mn-ea"/>
              <a:sym typeface="+mn-lt"/>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任意多边形: 形状 424"/>
          <p:cNvSpPr/>
          <p:nvPr>
            <p:custDataLst>
              <p:tags r:id="rId2"/>
            </p:custDataLst>
          </p:nvPr>
        </p:nvSpPr>
        <p:spPr>
          <a:xfrm>
            <a:off x="0" y="497840"/>
            <a:ext cx="12192000" cy="6375400"/>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20" b="0" i="0" u="none" strike="noStrike" kern="1200" cap="none" spc="0" normalizeH="0" baseline="0" noProof="0">
              <a:ln>
                <a:noFill/>
              </a:ln>
              <a:solidFill>
                <a:srgbClr val="FFFFFF"/>
              </a:solidFill>
              <a:effectLst/>
              <a:uLnTx/>
              <a:uFillTx/>
              <a:latin typeface="+mn-lt"/>
              <a:ea typeface="+mn-ea"/>
              <a:cs typeface="+mn-cs"/>
            </a:endParaRPr>
          </a:p>
        </p:txBody>
      </p:sp>
      <p:grpSp>
        <p:nvGrpSpPr>
          <p:cNvPr id="4" name="组合 2"/>
          <p:cNvGrpSpPr/>
          <p:nvPr/>
        </p:nvGrpSpPr>
        <p:grpSpPr>
          <a:xfrm>
            <a:off x="0" y="46038"/>
            <a:ext cx="12192000" cy="395287"/>
            <a:chOff x="0" y="73"/>
            <a:chExt cx="19200" cy="623"/>
          </a:xfrm>
        </p:grpSpPr>
        <p:pic>
          <p:nvPicPr>
            <p:cNvPr id="2" name="图片 1" descr="upload_post_object_v2_806035386"/>
            <p:cNvPicPr>
              <a:picLocks noChangeAspect="1"/>
            </p:cNvPicPr>
            <p:nvPr>
              <p:custDataLst>
                <p:tags r:id="rId4"/>
              </p:custDataLst>
            </p:nvPr>
          </p:nvPicPr>
          <p:blipFill>
            <a:blip r:embed="rId8" cstate="print"/>
            <a:stretch>
              <a:fillRect/>
            </a:stretch>
          </p:blipFill>
          <p:spPr>
            <a:xfrm>
              <a:off x="17929" y="73"/>
              <a:ext cx="916" cy="623"/>
            </a:xfrm>
            <a:prstGeom prst="ellipse">
              <a:avLst/>
            </a:prstGeom>
            <a:solidFill>
              <a:schemeClr val="bg1"/>
            </a:solidFill>
          </p:spPr>
        </p:pic>
        <p:pic>
          <p:nvPicPr>
            <p:cNvPr id="6" name="picture 14"/>
            <p:cNvPicPr>
              <a:picLocks noChangeAspect="1"/>
            </p:cNvPicPr>
            <p:nvPr>
              <p:custDataLst>
                <p:tags r:id="rId5"/>
              </p:custDataLst>
            </p:nvPr>
          </p:nvPicPr>
          <p:blipFill>
            <a:blip r:embed="rId9"/>
            <a:stretch>
              <a:fillRect/>
            </a:stretch>
          </p:blipFill>
          <p:spPr>
            <a:xfrm>
              <a:off x="0" y="684"/>
              <a:ext cx="19200" cy="12"/>
            </a:xfrm>
            <a:prstGeom prst="rect">
              <a:avLst/>
            </a:prstGeom>
            <a:noFill/>
            <a:ln w="9525">
              <a:noFill/>
            </a:ln>
          </p:spPr>
        </p:pic>
      </p:grpSp>
      <p:sp>
        <p:nvSpPr>
          <p:cNvPr id="7" name="textbox 12"/>
          <p:cNvSpPr/>
          <p:nvPr>
            <p:custDataLst>
              <p:tags r:id="rId3"/>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5" name="TextBox 5"/>
          <p:cNvSpPr txBox="1"/>
          <p:nvPr/>
        </p:nvSpPr>
        <p:spPr>
          <a:xfrm>
            <a:off x="422275" y="975360"/>
            <a:ext cx="10995660" cy="481330"/>
          </a:xfrm>
          <a:prstGeom prst="rect">
            <a:avLst/>
          </a:prstGeom>
          <a:noFill/>
        </p:spPr>
        <p:txBody>
          <a:bodyPr wrap="square" rtlCol="0">
            <a:noAutofit/>
          </a:bodyPr>
          <a:lstStyle/>
          <a:p>
            <a:pPr>
              <a:lnSpc>
                <a:spcPct val="150000"/>
              </a:lnSpc>
            </a:pPr>
            <a:r>
              <a:rPr lang="zh-CN" altLang="en-US" sz="14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水</a:t>
            </a:r>
            <a:r>
              <a:rPr lang="zh-CN" altLang="en-US" sz="14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蓄能系統的痛點：</a:t>
            </a:r>
            <a:r>
              <a:rPr lang="zh-CN" altLang="en-US" sz="1400" dirty="0">
                <a:solidFill>
                  <a:schemeClr val="bg1"/>
                </a:solidFill>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rPr>
              <a:t>水蓄能溫差小、密度低，不能儲存大量的能量；占地面積非常大；龐大蓄能槽的水錶面熱損失較大，使它蓄能效率低。</a:t>
            </a:r>
          </a:p>
        </p:txBody>
      </p:sp>
      <p:pic>
        <p:nvPicPr>
          <p:cNvPr id="8" name="图片 7"/>
          <p:cNvPicPr>
            <a:picLocks noChangeAspect="1"/>
          </p:cNvPicPr>
          <p:nvPr/>
        </p:nvPicPr>
        <p:blipFill>
          <a:blip r:embed="rId10"/>
          <a:stretch>
            <a:fillRect/>
          </a:stretch>
        </p:blipFill>
        <p:spPr>
          <a:xfrm>
            <a:off x="6879590" y="1871345"/>
            <a:ext cx="5116195" cy="4570730"/>
          </a:xfrm>
          <a:prstGeom prst="rect">
            <a:avLst/>
          </a:prstGeom>
        </p:spPr>
      </p:pic>
      <p:pic>
        <p:nvPicPr>
          <p:cNvPr id="9" name="图片 8"/>
          <p:cNvPicPr>
            <a:picLocks noChangeAspect="1"/>
          </p:cNvPicPr>
          <p:nvPr/>
        </p:nvPicPr>
        <p:blipFill>
          <a:blip r:embed="rId11"/>
          <a:srcRect l="1943" r="1707" b="3747"/>
          <a:stretch>
            <a:fillRect/>
          </a:stretch>
        </p:blipFill>
        <p:spPr>
          <a:xfrm>
            <a:off x="3015615" y="1864360"/>
            <a:ext cx="3371215" cy="1893570"/>
          </a:xfrm>
          <a:prstGeom prst="rect">
            <a:avLst/>
          </a:prstGeom>
        </p:spPr>
      </p:pic>
      <p:pic>
        <p:nvPicPr>
          <p:cNvPr id="17" name="图片 16"/>
          <p:cNvPicPr>
            <a:picLocks noChangeAspect="1"/>
          </p:cNvPicPr>
          <p:nvPr/>
        </p:nvPicPr>
        <p:blipFill>
          <a:blip r:embed="rId12" cstate="print"/>
          <a:srcRect l="3274" t="11886" r="3861" b="6265"/>
          <a:stretch>
            <a:fillRect/>
          </a:stretch>
        </p:blipFill>
        <p:spPr>
          <a:xfrm>
            <a:off x="3025775" y="4267835"/>
            <a:ext cx="3376930" cy="2198370"/>
          </a:xfrm>
          <a:prstGeom prst="rect">
            <a:avLst/>
          </a:prstGeom>
        </p:spPr>
      </p:pic>
      <p:graphicFrame>
        <p:nvGraphicFramePr>
          <p:cNvPr id="13" name="对象 12"/>
          <p:cNvGraphicFramePr/>
          <p:nvPr/>
        </p:nvGraphicFramePr>
        <p:xfrm>
          <a:off x="316230" y="4421505"/>
          <a:ext cx="1991995" cy="1290320"/>
        </p:xfrm>
        <a:graphic>
          <a:graphicData uri="http://schemas.openxmlformats.org/presentationml/2006/ole">
            <mc:AlternateContent xmlns:mc="http://schemas.openxmlformats.org/markup-compatibility/2006">
              <mc:Choice xmlns:v="urn:schemas-microsoft-com:vml" Requires="v">
                <p:oleObj r:id="rId13" imgW="11087100" imgH="6086475" progId="Paint.Picture">
                  <p:embed/>
                </p:oleObj>
              </mc:Choice>
              <mc:Fallback>
                <p:oleObj r:id="rId13" imgW="11087100" imgH="6086475" progId="Paint.Picture">
                  <p:embed/>
                  <p:pic>
                    <p:nvPicPr>
                      <p:cNvPr id="0" name="图片 13"/>
                      <p:cNvPicPr/>
                      <p:nvPr/>
                    </p:nvPicPr>
                    <p:blipFill>
                      <a:blip r:embed="rId14"/>
                      <a:stretch>
                        <a:fillRect/>
                      </a:stretch>
                    </p:blipFill>
                    <p:spPr>
                      <a:xfrm>
                        <a:off x="316230" y="4421505"/>
                        <a:ext cx="1991995" cy="1290320"/>
                      </a:xfrm>
                      <a:prstGeom prst="rect">
                        <a:avLst/>
                      </a:prstGeom>
                    </p:spPr>
                  </p:pic>
                </p:oleObj>
              </mc:Fallback>
            </mc:AlternateContent>
          </a:graphicData>
        </a:graphic>
      </p:graphicFrame>
      <p:sp>
        <p:nvSpPr>
          <p:cNvPr id="15" name="文本框 14"/>
          <p:cNvSpPr txBox="1"/>
          <p:nvPr/>
        </p:nvSpPr>
        <p:spPr>
          <a:xfrm>
            <a:off x="436245" y="1251585"/>
            <a:ext cx="10844530" cy="405765"/>
          </a:xfrm>
          <a:prstGeom prst="rect">
            <a:avLst/>
          </a:prstGeom>
          <a:noFill/>
        </p:spPr>
        <p:txBody>
          <a:bodyPr wrap="square" rtlCol="0" anchor="t">
            <a:noAutofit/>
          </a:bodyPr>
          <a:lstStyle/>
          <a:p>
            <a:pPr>
              <a:lnSpc>
                <a:spcPct val="150000"/>
              </a:lnSpc>
            </a:pPr>
            <a:r>
              <a:rPr lang="zh-CN" altLang="en-US" sz="14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rPr>
              <a:t>相變蓄能的優勢</a:t>
            </a:r>
            <a:r>
              <a:rPr lang="zh-CN" altLang="en-US" sz="14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rPr>
              <a:t>具有儲能密度高、</a:t>
            </a:r>
            <a:r>
              <a:rPr lang="zh-CN" altLang="en-US" sz="1400" dirty="0">
                <a:solidFill>
                  <a:schemeClr val="bg2"/>
                </a:solidFill>
                <a:latin typeface="微软雅黑 Light" panose="020B0502040204020203" pitchFamily="34" charset="-122"/>
                <a:ea typeface="微软雅黑 Light" panose="020B0502040204020203" pitchFamily="34" charset="-122"/>
                <a:cs typeface="微软雅黑 Light" panose="020B0502040204020203" pitchFamily="34" charset="-122"/>
                <a:sym typeface="Wingdings" panose="05000000000000000000" pitchFamily="2" charset="2"/>
              </a:rPr>
              <a:t>比水蓄冷系統的蓄能效率高</a:t>
            </a:r>
            <a:r>
              <a:rPr lang="en-US" altLang="zh-CN" sz="1400" dirty="0">
                <a:solidFill>
                  <a:schemeClr val="bg2"/>
                </a:solidFill>
                <a:latin typeface="微软雅黑 Light" panose="020B0502040204020203" pitchFamily="34" charset="-122"/>
                <a:ea typeface="微软雅黑 Light" panose="020B0502040204020203" pitchFamily="34" charset="-122"/>
                <a:cs typeface="微软雅黑 Light" panose="020B0502040204020203" pitchFamily="34" charset="-122"/>
                <a:sym typeface="Wingdings" panose="05000000000000000000" pitchFamily="2" charset="2"/>
              </a:rPr>
              <a:t>4-6</a:t>
            </a:r>
            <a:r>
              <a:rPr lang="zh-CN" altLang="en-US" sz="1400" dirty="0">
                <a:solidFill>
                  <a:schemeClr val="bg2"/>
                </a:solidFill>
                <a:latin typeface="微软雅黑 Light" panose="020B0502040204020203" pitchFamily="34" charset="-122"/>
                <a:ea typeface="微软雅黑 Light" panose="020B0502040204020203" pitchFamily="34" charset="-122"/>
                <a:cs typeface="微软雅黑 Light" panose="020B0502040204020203" pitchFamily="34" charset="-122"/>
                <a:sym typeface="Wingdings" panose="05000000000000000000" pitchFamily="2" charset="2"/>
              </a:rPr>
              <a:t>倍，大大減少了空間場地的需求；</a:t>
            </a:r>
            <a:endPar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endParaRPr>
          </a:p>
        </p:txBody>
      </p:sp>
      <p:pic>
        <p:nvPicPr>
          <p:cNvPr id="25" name="图片 24"/>
          <p:cNvPicPr>
            <a:picLocks noChangeAspect="1"/>
          </p:cNvPicPr>
          <p:nvPr/>
        </p:nvPicPr>
        <p:blipFill>
          <a:blip r:embed="rId15"/>
          <a:srcRect t="7404"/>
          <a:stretch>
            <a:fillRect/>
          </a:stretch>
        </p:blipFill>
        <p:spPr>
          <a:xfrm>
            <a:off x="370840" y="1822450"/>
            <a:ext cx="2085975" cy="1181735"/>
          </a:xfrm>
          <a:prstGeom prst="rect">
            <a:avLst/>
          </a:prstGeom>
        </p:spPr>
      </p:pic>
      <p:pic>
        <p:nvPicPr>
          <p:cNvPr id="31" name="图片 30"/>
          <p:cNvPicPr>
            <a:picLocks noChangeAspect="1"/>
          </p:cNvPicPr>
          <p:nvPr/>
        </p:nvPicPr>
        <p:blipFill>
          <a:blip r:embed="rId16"/>
          <a:srcRect l="18603" t="992" r="24571" b="386"/>
          <a:stretch>
            <a:fillRect/>
          </a:stretch>
        </p:blipFill>
        <p:spPr>
          <a:xfrm>
            <a:off x="2936875" y="4601210"/>
            <a:ext cx="1136650" cy="1136650"/>
          </a:xfrm>
          <a:custGeom>
            <a:avLst/>
            <a:gdLst/>
            <a:ahLst/>
            <a:cxnLst>
              <a:cxn ang="3">
                <a:pos x="hc" y="t"/>
              </a:cxn>
              <a:cxn ang="cd2">
                <a:pos x="l" y="vc"/>
              </a:cxn>
              <a:cxn ang="cd4">
                <a:pos x="hc" y="b"/>
              </a:cxn>
              <a:cxn ang="0">
                <a:pos x="r" y="vc"/>
              </a:cxn>
            </a:cxnLst>
            <a:rect l="l" t="t" r="r" b="b"/>
            <a:pathLst>
              <a:path w="1790" h="1790">
                <a:moveTo>
                  <a:pt x="0" y="895"/>
                </a:moveTo>
                <a:cubicBezTo>
                  <a:pt x="0" y="401"/>
                  <a:pt x="401" y="0"/>
                  <a:pt x="895" y="0"/>
                </a:cubicBezTo>
                <a:cubicBezTo>
                  <a:pt x="1389" y="0"/>
                  <a:pt x="1790" y="401"/>
                  <a:pt x="1790" y="895"/>
                </a:cubicBezTo>
                <a:cubicBezTo>
                  <a:pt x="1790" y="1389"/>
                  <a:pt x="1389" y="1790"/>
                  <a:pt x="895" y="1790"/>
                </a:cubicBezTo>
                <a:cubicBezTo>
                  <a:pt x="401" y="1790"/>
                  <a:pt x="0" y="1389"/>
                  <a:pt x="0" y="895"/>
                </a:cubicBezTo>
                <a:close/>
              </a:path>
            </a:pathLst>
          </a:custGeom>
          <a:effectLst>
            <a:glow rad="63500">
              <a:srgbClr val="FAFAFA">
                <a:alpha val="40000"/>
              </a:srgbClr>
            </a:glow>
            <a:outerShdw blurRad="50800" dist="38100" dir="5400000" algn="t" rotWithShape="0">
              <a:prstClr val="black">
                <a:alpha val="94000"/>
              </a:prstClr>
            </a:outerShdw>
          </a:effectLst>
        </p:spPr>
      </p:pic>
      <p:sp>
        <p:nvSpPr>
          <p:cNvPr id="33" name="椭圆 32"/>
          <p:cNvSpPr/>
          <p:nvPr/>
        </p:nvSpPr>
        <p:spPr>
          <a:xfrm>
            <a:off x="3025775" y="4979670"/>
            <a:ext cx="119380" cy="11938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34" name="直接箭头连接符 33"/>
          <p:cNvCxnSpPr>
            <a:stCxn id="33" idx="2"/>
          </p:cNvCxnSpPr>
          <p:nvPr/>
        </p:nvCxnSpPr>
        <p:spPr>
          <a:xfrm flipH="1">
            <a:off x="2319655" y="5039360"/>
            <a:ext cx="706120" cy="3810"/>
          </a:xfrm>
          <a:prstGeom prst="straightConnector1">
            <a:avLst/>
          </a:prstGeom>
          <a:ln w="12700" cmpd="sng">
            <a:solidFill>
              <a:srgbClr val="FAFAFA"/>
            </a:solidFill>
            <a:prstDash val="solid"/>
            <a:tailEnd type="arrow"/>
          </a:ln>
          <a:effectLst/>
        </p:spPr>
        <p:style>
          <a:lnRef idx="2">
            <a:schemeClr val="accent1"/>
          </a:lnRef>
          <a:fillRef idx="0">
            <a:srgbClr val="FFFFFF"/>
          </a:fillRef>
          <a:effectRef idx="0">
            <a:srgbClr val="FFFFFF"/>
          </a:effectRef>
          <a:fontRef idx="minor">
            <a:schemeClr val="tx1"/>
          </a:fontRef>
        </p:style>
      </p:cxnSp>
      <p:sp>
        <p:nvSpPr>
          <p:cNvPr id="35" name="文本框 34"/>
          <p:cNvSpPr txBox="1"/>
          <p:nvPr/>
        </p:nvSpPr>
        <p:spPr>
          <a:xfrm>
            <a:off x="611505" y="5758180"/>
            <a:ext cx="1979930" cy="275590"/>
          </a:xfrm>
          <a:prstGeom prst="rect">
            <a:avLst/>
          </a:prstGeom>
          <a:noFill/>
        </p:spPr>
        <p:txBody>
          <a:bodyPr wrap="square" rtlCol="0">
            <a:spAutoFit/>
          </a:bodyPr>
          <a:lstStyle/>
          <a:p>
            <a:r>
              <a:rPr lang="zh-CN" altLang="en-US" sz="1200">
                <a:solidFill>
                  <a:schemeClr val="bg1"/>
                </a:solidFill>
                <a:latin typeface="宋体" panose="02010600030101010101" pitchFamily="2" charset="-122"/>
                <a:ea typeface="宋体" panose="02010600030101010101" pitchFamily="2" charset="-122"/>
                <a:cs typeface="微软雅黑 Light" panose="020B0502040204020203" pitchFamily="34" charset="-122"/>
                <a:sym typeface="+mn-ea"/>
              </a:rPr>
              <a:t>▲</a:t>
            </a:r>
            <a:r>
              <a:rPr lang="en-US" altLang="zh-CN" sz="1200">
                <a:solidFill>
                  <a:schemeClr val="bg1"/>
                </a:solidFill>
                <a:latin typeface="宋体" panose="02010600030101010101" pitchFamily="2" charset="-122"/>
                <a:ea typeface="宋体" panose="02010600030101010101" pitchFamily="2" charset="-122"/>
                <a:cs typeface="微软雅黑 Light" panose="020B0502040204020203" pitchFamily="34" charset="-122"/>
                <a:sym typeface="+mn-ea"/>
              </a:rPr>
              <a:t> </a:t>
            </a:r>
            <a:r>
              <a:rPr lang="zh-CN" altLang="en-US" sz="12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納米相變材料</a:t>
            </a:r>
            <a:r>
              <a:rPr lang="en-US" altLang="zh-CN" sz="12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PCM</a:t>
            </a:r>
          </a:p>
        </p:txBody>
      </p:sp>
      <p:sp>
        <p:nvSpPr>
          <p:cNvPr id="36" name="椭圆 35"/>
          <p:cNvSpPr/>
          <p:nvPr/>
        </p:nvSpPr>
        <p:spPr>
          <a:xfrm>
            <a:off x="3114040" y="2315210"/>
            <a:ext cx="119380" cy="11938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37" name="直接箭头连接符 36"/>
          <p:cNvCxnSpPr/>
          <p:nvPr/>
        </p:nvCxnSpPr>
        <p:spPr>
          <a:xfrm flipH="1" flipV="1">
            <a:off x="2501265" y="2370455"/>
            <a:ext cx="628015" cy="10795"/>
          </a:xfrm>
          <a:prstGeom prst="straightConnector1">
            <a:avLst/>
          </a:prstGeom>
          <a:ln w="12700" cmpd="sng">
            <a:solidFill>
              <a:srgbClr val="FAFAFA"/>
            </a:solidFill>
            <a:prstDash val="solid"/>
            <a:tailEnd type="arrow"/>
          </a:ln>
          <a:effectLst/>
        </p:spPr>
        <p:style>
          <a:lnRef idx="2">
            <a:schemeClr val="accent1"/>
          </a:lnRef>
          <a:fillRef idx="0">
            <a:srgbClr val="FFFFFF"/>
          </a:fillRef>
          <a:effectRef idx="0">
            <a:srgbClr val="FFFFFF"/>
          </a:effectRef>
          <a:fontRef idx="minor">
            <a:schemeClr val="tx1"/>
          </a:fontRef>
        </p:style>
      </p:cxnSp>
      <p:sp>
        <p:nvSpPr>
          <p:cNvPr id="38" name="文本框 37"/>
          <p:cNvSpPr txBox="1"/>
          <p:nvPr/>
        </p:nvSpPr>
        <p:spPr>
          <a:xfrm>
            <a:off x="1037590" y="3097530"/>
            <a:ext cx="631190" cy="275590"/>
          </a:xfrm>
          <a:prstGeom prst="rect">
            <a:avLst/>
          </a:prstGeom>
          <a:noFill/>
        </p:spPr>
        <p:txBody>
          <a:bodyPr wrap="square" rtlCol="0">
            <a:spAutoFit/>
          </a:bodyPr>
          <a:lstStyle/>
          <a:p>
            <a:r>
              <a:rPr lang="zh-CN" altLang="en-US" sz="1200">
                <a:solidFill>
                  <a:schemeClr val="bg1"/>
                </a:solidFill>
                <a:latin typeface="宋体" panose="02010600030101010101" pitchFamily="2" charset="-122"/>
                <a:ea typeface="宋体" panose="02010600030101010101" pitchFamily="2" charset="-122"/>
                <a:cs typeface="微软雅黑 Light" panose="020B0502040204020203" pitchFamily="34" charset="-122"/>
              </a:rPr>
              <a:t>▲</a:t>
            </a:r>
            <a:r>
              <a:rPr lang="en-US" altLang="zh-CN" sz="1200">
                <a:solidFill>
                  <a:schemeClr val="bg1"/>
                </a:solidFill>
                <a:latin typeface="宋体" panose="02010600030101010101" pitchFamily="2" charset="-122"/>
                <a:ea typeface="宋体" panose="02010600030101010101" pitchFamily="2" charset="-122"/>
                <a:cs typeface="微软雅黑 Light" panose="020B0502040204020203" pitchFamily="34" charset="-122"/>
              </a:rPr>
              <a:t> </a:t>
            </a:r>
            <a:r>
              <a:rPr lang="zh-CN" altLang="en-US" sz="120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水</a:t>
            </a:r>
          </a:p>
        </p:txBody>
      </p:sp>
      <p:cxnSp>
        <p:nvCxnSpPr>
          <p:cNvPr id="39" name="直接箭头连接符 38"/>
          <p:cNvCxnSpPr>
            <a:stCxn id="40" idx="1"/>
          </p:cNvCxnSpPr>
          <p:nvPr/>
        </p:nvCxnSpPr>
        <p:spPr>
          <a:xfrm flipH="1" flipV="1">
            <a:off x="5289550" y="3215005"/>
            <a:ext cx="2917190" cy="2079625"/>
          </a:xfrm>
          <a:prstGeom prst="straightConnector1">
            <a:avLst/>
          </a:prstGeom>
          <a:ln w="28575" cmpd="sng">
            <a:solidFill>
              <a:schemeClr val="accent6">
                <a:lumMod val="50000"/>
              </a:schemeClr>
            </a:solidFill>
            <a:prstDash val="solid"/>
            <a:tailEnd type="arrow"/>
          </a:ln>
          <a:effectLst/>
        </p:spPr>
        <p:style>
          <a:lnRef idx="2">
            <a:schemeClr val="accent1"/>
          </a:lnRef>
          <a:fillRef idx="0">
            <a:srgbClr val="FFFFFF"/>
          </a:fillRef>
          <a:effectRef idx="0">
            <a:srgbClr val="FFFFFF"/>
          </a:effectRef>
          <a:fontRef idx="minor">
            <a:schemeClr val="tx1"/>
          </a:fontRef>
        </p:style>
      </p:cxnSp>
      <p:cxnSp>
        <p:nvCxnSpPr>
          <p:cNvPr id="42" name="直接箭头连接符 41"/>
          <p:cNvCxnSpPr/>
          <p:nvPr/>
        </p:nvCxnSpPr>
        <p:spPr>
          <a:xfrm flipH="1" flipV="1">
            <a:off x="6035675" y="5001895"/>
            <a:ext cx="2272665" cy="334645"/>
          </a:xfrm>
          <a:prstGeom prst="straightConnector1">
            <a:avLst/>
          </a:prstGeom>
          <a:ln w="28575" cmpd="sng">
            <a:solidFill>
              <a:schemeClr val="accent6">
                <a:lumMod val="50000"/>
              </a:schemeClr>
            </a:solidFill>
            <a:prstDash val="solid"/>
            <a:tailEnd type="arrow"/>
          </a:ln>
          <a:effectLst/>
        </p:spPr>
        <p:style>
          <a:lnRef idx="2">
            <a:schemeClr val="accent1"/>
          </a:lnRef>
          <a:fillRef idx="0">
            <a:srgbClr val="FFFFFF"/>
          </a:fillRef>
          <a:effectRef idx="0">
            <a:srgbClr val="FFFFFF"/>
          </a:effectRef>
          <a:fontRef idx="minor">
            <a:schemeClr val="tx1"/>
          </a:fontRef>
        </p:style>
      </p:cxnSp>
      <p:sp>
        <p:nvSpPr>
          <p:cNvPr id="43" name="文本框 42"/>
          <p:cNvSpPr txBox="1"/>
          <p:nvPr/>
        </p:nvSpPr>
        <p:spPr>
          <a:xfrm>
            <a:off x="4614545" y="608330"/>
            <a:ext cx="2730500" cy="432435"/>
          </a:xfrm>
          <a:prstGeom prst="rect">
            <a:avLst/>
          </a:prstGeom>
          <a:noFill/>
        </p:spPr>
        <p:txBody>
          <a:bodyPr wrap="square" rtlCol="0">
            <a:spAutoFit/>
          </a:bodyPr>
          <a:lstStyle/>
          <a:p>
            <a:r>
              <a:rPr kumimoji="1" lang="zh-CN" altLang="en-US" sz="2215" b="1" dirty="0">
                <a:solidFill>
                  <a:schemeClr val="bg1"/>
                </a:solidFill>
                <a:latin typeface="微软雅黑" panose="020B0503020204020204" pitchFamily="34" charset="-122"/>
                <a:cs typeface="微软雅黑 Light" panose="020B0502040204020203" pitchFamily="34" charset="-122"/>
              </a:rPr>
              <a:t>水蓄能 VS 相變蓄能</a:t>
            </a:r>
            <a:endParaRPr lang="zh-CN" altLang="en-US" b="1">
              <a:solidFill>
                <a:schemeClr val="bg1"/>
              </a:solidFill>
              <a:latin typeface="微软雅黑" panose="020B0503020204020204" pitchFamily="34" charset="-122"/>
              <a:cs typeface="微软雅黑" panose="020B0503020204020204" pitchFamily="34" charset="-122"/>
            </a:endParaRPr>
          </a:p>
        </p:txBody>
      </p:sp>
      <p:sp>
        <p:nvSpPr>
          <p:cNvPr id="40" name="椭圆 39"/>
          <p:cNvSpPr/>
          <p:nvPr/>
        </p:nvSpPr>
        <p:spPr>
          <a:xfrm>
            <a:off x="8188960" y="5276850"/>
            <a:ext cx="119380" cy="119380"/>
          </a:xfrm>
          <a:prstGeom prst="ellipse">
            <a:avLst/>
          </a:pr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1"/>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4"/>
          <p:cNvSpPr/>
          <p:nvPr>
            <p:custDataLst>
              <p:tags r:id="rId1"/>
            </p:custDataLst>
          </p:nvPr>
        </p:nvSpPr>
        <p:spPr>
          <a:xfrm>
            <a:off x="0" y="869315"/>
            <a:ext cx="12192000" cy="540829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grpSp>
        <p:nvGrpSpPr>
          <p:cNvPr id="17" name="图形 15"/>
          <p:cNvGrpSpPr/>
          <p:nvPr/>
        </p:nvGrpSpPr>
        <p:grpSpPr>
          <a:xfrm rot="5400000" flipH="1">
            <a:off x="99940" y="944728"/>
            <a:ext cx="4302193" cy="5229489"/>
            <a:chOff x="8213926" y="90291"/>
            <a:chExt cx="3639304" cy="4423721"/>
          </a:xfrm>
        </p:grpSpPr>
        <p:grpSp>
          <p:nvGrpSpPr>
            <p:cNvPr id="18" name="图形 15"/>
            <p:cNvGrpSpPr/>
            <p:nvPr/>
          </p:nvGrpSpPr>
          <p:grpSpPr>
            <a:xfrm>
              <a:off x="9796655" y="90291"/>
              <a:ext cx="332803" cy="4423721"/>
              <a:chOff x="9796655" y="90291"/>
              <a:chExt cx="332803" cy="4423721"/>
            </a:xfrm>
            <a:noFill/>
          </p:grpSpPr>
          <p:sp>
            <p:nvSpPr>
              <p:cNvPr id="82" name="任意多边形: 形状 81"/>
              <p:cNvSpPr/>
              <p:nvPr/>
            </p:nvSpPr>
            <p:spPr>
              <a:xfrm>
                <a:off x="9796655" y="139621"/>
                <a:ext cx="332803" cy="4374391"/>
              </a:xfrm>
              <a:custGeom>
                <a:avLst/>
                <a:gdLst>
                  <a:gd name="connsiteX0" fmla="*/ 0 w 332803"/>
                  <a:gd name="connsiteY0" fmla="*/ 4374392 h 4374391"/>
                  <a:gd name="connsiteX1" fmla="*/ 0 w 332803"/>
                  <a:gd name="connsiteY1" fmla="*/ 4302829 h 4374391"/>
                  <a:gd name="connsiteX2" fmla="*/ 332804 w 332803"/>
                  <a:gd name="connsiteY2" fmla="*/ 3970025 h 4374391"/>
                  <a:gd name="connsiteX3" fmla="*/ 332804 w 332803"/>
                  <a:gd name="connsiteY3" fmla="*/ 2525558 h 4374391"/>
                  <a:gd name="connsiteX4" fmla="*/ 14591 w 332803"/>
                  <a:gd name="connsiteY4" fmla="*/ 2206650 h 4374391"/>
                  <a:gd name="connsiteX5" fmla="*/ 14591 w 332803"/>
                  <a:gd name="connsiteY5" fmla="*/ 1739057 h 4374391"/>
                  <a:gd name="connsiteX6" fmla="*/ 300149 w 332803"/>
                  <a:gd name="connsiteY6" fmla="*/ 1453499 h 4374391"/>
                  <a:gd name="connsiteX7" fmla="*/ 300149 w 332803"/>
                  <a:gd name="connsiteY7" fmla="*/ 651017 h 4374391"/>
                  <a:gd name="connsiteX8" fmla="*/ 163275 w 332803"/>
                  <a:gd name="connsiteY8" fmla="*/ 513449 h 4374391"/>
                  <a:gd name="connsiteX9" fmla="*/ 163275 w 332803"/>
                  <a:gd name="connsiteY9" fmla="*/ 0 h 437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2803" h="4374391">
                    <a:moveTo>
                      <a:pt x="0" y="4374392"/>
                    </a:moveTo>
                    <a:lnTo>
                      <a:pt x="0" y="4302829"/>
                    </a:lnTo>
                    <a:lnTo>
                      <a:pt x="332804" y="3970025"/>
                    </a:lnTo>
                    <a:lnTo>
                      <a:pt x="332804" y="2525558"/>
                    </a:lnTo>
                    <a:lnTo>
                      <a:pt x="14591" y="2206650"/>
                    </a:lnTo>
                    <a:lnTo>
                      <a:pt x="14591" y="1739057"/>
                    </a:lnTo>
                    <a:lnTo>
                      <a:pt x="300149" y="1453499"/>
                    </a:lnTo>
                    <a:lnTo>
                      <a:pt x="300149" y="651017"/>
                    </a:lnTo>
                    <a:lnTo>
                      <a:pt x="163275" y="513449"/>
                    </a:lnTo>
                    <a:lnTo>
                      <a:pt x="163275" y="0"/>
                    </a:lnTo>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83" name="任意多边形: 形状 82"/>
              <p:cNvSpPr/>
              <p:nvPr/>
            </p:nvSpPr>
            <p:spPr>
              <a:xfrm>
                <a:off x="9935613" y="90291"/>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7"/>
                      <a:pt x="10887" y="0"/>
                      <a:pt x="24318" y="0"/>
                    </a:cubicBezTo>
                    <a:cubicBezTo>
                      <a:pt x="37748" y="0"/>
                      <a:pt x="48635" y="10887"/>
                      <a:pt x="48635" y="24318"/>
                    </a:cubicBezTo>
                    <a:close/>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19" name="图形 15"/>
            <p:cNvGrpSpPr/>
            <p:nvPr/>
          </p:nvGrpSpPr>
          <p:grpSpPr>
            <a:xfrm>
              <a:off x="8977499" y="367511"/>
              <a:ext cx="737171" cy="4146500"/>
              <a:chOff x="8977499" y="367511"/>
              <a:chExt cx="737171" cy="4146500"/>
            </a:xfrm>
            <a:noFill/>
          </p:grpSpPr>
          <p:sp>
            <p:nvSpPr>
              <p:cNvPr id="80" name="任意多边形: 形状 79"/>
              <p:cNvSpPr/>
              <p:nvPr/>
            </p:nvSpPr>
            <p:spPr>
              <a:xfrm>
                <a:off x="8977499" y="416147"/>
                <a:ext cx="712853" cy="4097865"/>
              </a:xfrm>
              <a:custGeom>
                <a:avLst/>
                <a:gdLst>
                  <a:gd name="connsiteX0" fmla="*/ 0 w 712853"/>
                  <a:gd name="connsiteY0" fmla="*/ 4097866 h 4097865"/>
                  <a:gd name="connsiteX1" fmla="*/ 0 w 712853"/>
                  <a:gd name="connsiteY1" fmla="*/ 3762283 h 4097865"/>
                  <a:gd name="connsiteX2" fmla="*/ 207047 w 712853"/>
                  <a:gd name="connsiteY2" fmla="*/ 3555236 h 4097865"/>
                  <a:gd name="connsiteX3" fmla="*/ 207047 w 712853"/>
                  <a:gd name="connsiteY3" fmla="*/ 2221241 h 4097865"/>
                  <a:gd name="connsiteX4" fmla="*/ 580149 w 712853"/>
                  <a:gd name="connsiteY4" fmla="*/ 1847444 h 4097865"/>
                  <a:gd name="connsiteX5" fmla="*/ 580149 w 712853"/>
                  <a:gd name="connsiteY5" fmla="*/ 1056774 h 4097865"/>
                  <a:gd name="connsiteX6" fmla="*/ 712853 w 712853"/>
                  <a:gd name="connsiteY6" fmla="*/ 924764 h 4097865"/>
                  <a:gd name="connsiteX7" fmla="*/ 712853 w 712853"/>
                  <a:gd name="connsiteY7" fmla="*/ 0 h 40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2853" h="4097865">
                    <a:moveTo>
                      <a:pt x="0" y="4097866"/>
                    </a:moveTo>
                    <a:lnTo>
                      <a:pt x="0" y="3762283"/>
                    </a:lnTo>
                    <a:lnTo>
                      <a:pt x="207047" y="3555236"/>
                    </a:lnTo>
                    <a:lnTo>
                      <a:pt x="207047" y="2221241"/>
                    </a:lnTo>
                    <a:lnTo>
                      <a:pt x="580149" y="1847444"/>
                    </a:lnTo>
                    <a:lnTo>
                      <a:pt x="580149" y="1056774"/>
                    </a:lnTo>
                    <a:lnTo>
                      <a:pt x="712853" y="924764"/>
                    </a:lnTo>
                    <a:lnTo>
                      <a:pt x="712853" y="0"/>
                    </a:lnTo>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81" name="任意多边形: 形状 80"/>
              <p:cNvSpPr/>
              <p:nvPr/>
            </p:nvSpPr>
            <p:spPr>
              <a:xfrm>
                <a:off x="9666035" y="367511"/>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7"/>
                      <a:pt x="10887" y="0"/>
                      <a:pt x="24318" y="0"/>
                    </a:cubicBezTo>
                    <a:cubicBezTo>
                      <a:pt x="37748" y="0"/>
                      <a:pt x="48635" y="10887"/>
                      <a:pt x="48635" y="24318"/>
                    </a:cubicBezTo>
                    <a:close/>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20" name="图形 15"/>
            <p:cNvGrpSpPr/>
            <p:nvPr/>
          </p:nvGrpSpPr>
          <p:grpSpPr>
            <a:xfrm>
              <a:off x="9188714" y="708653"/>
              <a:ext cx="828883" cy="3805359"/>
              <a:chOff x="9188714" y="708653"/>
              <a:chExt cx="828883" cy="3805359"/>
            </a:xfrm>
            <a:noFill/>
          </p:grpSpPr>
          <p:sp>
            <p:nvSpPr>
              <p:cNvPr id="78" name="任意多边形: 形状 77"/>
              <p:cNvSpPr/>
              <p:nvPr/>
            </p:nvSpPr>
            <p:spPr>
              <a:xfrm>
                <a:off x="9213032" y="757288"/>
                <a:ext cx="804565" cy="3756724"/>
              </a:xfrm>
              <a:custGeom>
                <a:avLst/>
                <a:gdLst>
                  <a:gd name="connsiteX0" fmla="*/ 804566 w 804565"/>
                  <a:gd name="connsiteY0" fmla="*/ 3756724 h 3756724"/>
                  <a:gd name="connsiteX1" fmla="*/ 804566 w 804565"/>
                  <a:gd name="connsiteY1" fmla="*/ 2812506 h 3756724"/>
                  <a:gd name="connsiteX2" fmla="*/ 517618 w 804565"/>
                  <a:gd name="connsiteY2" fmla="*/ 2525558 h 3756724"/>
                  <a:gd name="connsiteX3" fmla="*/ 517618 w 804565"/>
                  <a:gd name="connsiteY3" fmla="*/ 1155434 h 3756724"/>
                  <a:gd name="connsiteX4" fmla="*/ 0 w 804565"/>
                  <a:gd name="connsiteY4" fmla="*/ 637122 h 3756724"/>
                  <a:gd name="connsiteX5" fmla="*/ 0 w 804565"/>
                  <a:gd name="connsiteY5" fmla="*/ 0 h 375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565" h="3756724">
                    <a:moveTo>
                      <a:pt x="804566" y="3756724"/>
                    </a:moveTo>
                    <a:lnTo>
                      <a:pt x="804566" y="2812506"/>
                    </a:lnTo>
                    <a:lnTo>
                      <a:pt x="517618" y="2525558"/>
                    </a:lnTo>
                    <a:lnTo>
                      <a:pt x="517618" y="1155434"/>
                    </a:lnTo>
                    <a:lnTo>
                      <a:pt x="0" y="637122"/>
                    </a:lnTo>
                    <a:lnTo>
                      <a:pt x="0" y="0"/>
                    </a:lnTo>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79" name="任意多边形: 形状 78"/>
              <p:cNvSpPr/>
              <p:nvPr/>
            </p:nvSpPr>
            <p:spPr>
              <a:xfrm>
                <a:off x="9188714" y="708653"/>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7"/>
                      <a:pt x="10887" y="0"/>
                      <a:pt x="24318" y="0"/>
                    </a:cubicBezTo>
                    <a:cubicBezTo>
                      <a:pt x="37748" y="0"/>
                      <a:pt x="48635" y="10887"/>
                      <a:pt x="48635" y="24318"/>
                    </a:cubicBezTo>
                    <a:close/>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21" name="图形 15"/>
            <p:cNvGrpSpPr/>
            <p:nvPr/>
          </p:nvGrpSpPr>
          <p:grpSpPr>
            <a:xfrm>
              <a:off x="9834173" y="1019224"/>
              <a:ext cx="752456" cy="3494788"/>
              <a:chOff x="9834173" y="1019224"/>
              <a:chExt cx="752456" cy="3494788"/>
            </a:xfrm>
            <a:noFill/>
          </p:grpSpPr>
          <p:sp>
            <p:nvSpPr>
              <p:cNvPr id="76" name="任意多边形: 形状 75"/>
              <p:cNvSpPr/>
              <p:nvPr/>
            </p:nvSpPr>
            <p:spPr>
              <a:xfrm>
                <a:off x="9834173" y="1062995"/>
                <a:ext cx="728138" cy="3451017"/>
              </a:xfrm>
              <a:custGeom>
                <a:avLst/>
                <a:gdLst>
                  <a:gd name="connsiteX0" fmla="*/ 728139 w 728138"/>
                  <a:gd name="connsiteY0" fmla="*/ 0 h 3451017"/>
                  <a:gd name="connsiteX1" fmla="*/ 728139 w 728138"/>
                  <a:gd name="connsiteY1" fmla="*/ 176476 h 3451017"/>
                  <a:gd name="connsiteX2" fmla="*/ 384913 w 728138"/>
                  <a:gd name="connsiteY2" fmla="*/ 520397 h 3451017"/>
                  <a:gd name="connsiteX3" fmla="*/ 384913 w 728138"/>
                  <a:gd name="connsiteY3" fmla="*/ 1232556 h 3451017"/>
                  <a:gd name="connsiteX4" fmla="*/ 0 w 728138"/>
                  <a:gd name="connsiteY4" fmla="*/ 1617469 h 3451017"/>
                  <a:gd name="connsiteX5" fmla="*/ 0 w 728138"/>
                  <a:gd name="connsiteY5" fmla="*/ 2453995 h 3451017"/>
                  <a:gd name="connsiteX6" fmla="*/ 357122 w 728138"/>
                  <a:gd name="connsiteY6" fmla="*/ 2811117 h 3451017"/>
                  <a:gd name="connsiteX7" fmla="*/ 357122 w 728138"/>
                  <a:gd name="connsiteY7" fmla="*/ 3451017 h 345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138" h="3451017">
                    <a:moveTo>
                      <a:pt x="728139" y="0"/>
                    </a:moveTo>
                    <a:lnTo>
                      <a:pt x="728139" y="176476"/>
                    </a:lnTo>
                    <a:lnTo>
                      <a:pt x="384913" y="520397"/>
                    </a:lnTo>
                    <a:lnTo>
                      <a:pt x="384913" y="1232556"/>
                    </a:lnTo>
                    <a:lnTo>
                      <a:pt x="0" y="1617469"/>
                    </a:lnTo>
                    <a:lnTo>
                      <a:pt x="0" y="2453995"/>
                    </a:lnTo>
                    <a:lnTo>
                      <a:pt x="357122" y="2811117"/>
                    </a:lnTo>
                    <a:lnTo>
                      <a:pt x="357122" y="3451017"/>
                    </a:lnTo>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77" name="任意多边形: 形状 76"/>
              <p:cNvSpPr/>
              <p:nvPr/>
            </p:nvSpPr>
            <p:spPr>
              <a:xfrm>
                <a:off x="10537995" y="1019224"/>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7"/>
                      <a:pt x="10887" y="0"/>
                      <a:pt x="24318" y="0"/>
                    </a:cubicBezTo>
                    <a:cubicBezTo>
                      <a:pt x="37748" y="0"/>
                      <a:pt x="48635" y="10887"/>
                      <a:pt x="48635" y="24318"/>
                    </a:cubicBezTo>
                    <a:close/>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22" name="图形 15"/>
            <p:cNvGrpSpPr/>
            <p:nvPr/>
          </p:nvGrpSpPr>
          <p:grpSpPr>
            <a:xfrm>
              <a:off x="10045389" y="2155204"/>
              <a:ext cx="425905" cy="2358808"/>
              <a:chOff x="10045389" y="2155204"/>
              <a:chExt cx="425905" cy="2358808"/>
            </a:xfrm>
            <a:noFill/>
          </p:grpSpPr>
          <p:sp>
            <p:nvSpPr>
              <p:cNvPr id="74" name="任意多边形: 形状 73"/>
              <p:cNvSpPr/>
              <p:nvPr/>
            </p:nvSpPr>
            <p:spPr>
              <a:xfrm>
                <a:off x="10069707" y="2205228"/>
                <a:ext cx="401587" cy="2308783"/>
              </a:xfrm>
              <a:custGeom>
                <a:avLst/>
                <a:gdLst>
                  <a:gd name="connsiteX0" fmla="*/ 401588 w 401587"/>
                  <a:gd name="connsiteY0" fmla="*/ 2308784 h 2308783"/>
                  <a:gd name="connsiteX1" fmla="*/ 198015 w 401587"/>
                  <a:gd name="connsiteY1" fmla="*/ 2105906 h 2308783"/>
                  <a:gd name="connsiteX2" fmla="*/ 198015 w 401587"/>
                  <a:gd name="connsiteY2" fmla="*/ 1505608 h 2308783"/>
                  <a:gd name="connsiteX3" fmla="*/ 339752 w 401587"/>
                  <a:gd name="connsiteY3" fmla="*/ 1363871 h 2308783"/>
                  <a:gd name="connsiteX4" fmla="*/ 339752 w 401587"/>
                  <a:gd name="connsiteY4" fmla="*/ 546104 h 2308783"/>
                  <a:gd name="connsiteX5" fmla="*/ 0 w 401587"/>
                  <a:gd name="connsiteY5" fmla="*/ 205658 h 2308783"/>
                  <a:gd name="connsiteX6" fmla="*/ 0 w 401587"/>
                  <a:gd name="connsiteY6" fmla="*/ 0 h 230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587" h="2308783">
                    <a:moveTo>
                      <a:pt x="401588" y="2308784"/>
                    </a:moveTo>
                    <a:lnTo>
                      <a:pt x="198015" y="2105906"/>
                    </a:lnTo>
                    <a:lnTo>
                      <a:pt x="198015" y="1505608"/>
                    </a:lnTo>
                    <a:lnTo>
                      <a:pt x="339752" y="1363871"/>
                    </a:lnTo>
                    <a:lnTo>
                      <a:pt x="339752" y="546104"/>
                    </a:lnTo>
                    <a:lnTo>
                      <a:pt x="0" y="205658"/>
                    </a:lnTo>
                    <a:lnTo>
                      <a:pt x="0"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75" name="任意多边形: 形状 74"/>
              <p:cNvSpPr/>
              <p:nvPr/>
            </p:nvSpPr>
            <p:spPr>
              <a:xfrm>
                <a:off x="10045389" y="2155204"/>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8"/>
                      <a:pt x="10887" y="0"/>
                      <a:pt x="24318" y="0"/>
                    </a:cubicBezTo>
                    <a:cubicBezTo>
                      <a:pt x="37748" y="0"/>
                      <a:pt x="48635" y="10888"/>
                      <a:pt x="48635" y="24318"/>
                    </a:cubicBezTo>
                    <a:close/>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23" name="图形 15"/>
            <p:cNvGrpSpPr/>
            <p:nvPr/>
          </p:nvGrpSpPr>
          <p:grpSpPr>
            <a:xfrm>
              <a:off x="11062560" y="2155204"/>
              <a:ext cx="282084" cy="2358808"/>
              <a:chOff x="11062560" y="2155204"/>
              <a:chExt cx="282084" cy="2358808"/>
            </a:xfrm>
            <a:noFill/>
          </p:grpSpPr>
          <p:sp>
            <p:nvSpPr>
              <p:cNvPr id="72" name="任意多边形: 形状 71"/>
              <p:cNvSpPr/>
              <p:nvPr/>
            </p:nvSpPr>
            <p:spPr>
              <a:xfrm>
                <a:off x="11062560" y="2205228"/>
                <a:ext cx="257766" cy="2308783"/>
              </a:xfrm>
              <a:custGeom>
                <a:avLst/>
                <a:gdLst>
                  <a:gd name="connsiteX0" fmla="*/ 205658 w 257766"/>
                  <a:gd name="connsiteY0" fmla="*/ 2308784 h 2308783"/>
                  <a:gd name="connsiteX1" fmla="*/ 205658 w 257766"/>
                  <a:gd name="connsiteY1" fmla="*/ 1509777 h 2308783"/>
                  <a:gd name="connsiteX2" fmla="*/ 0 w 257766"/>
                  <a:gd name="connsiteY2" fmla="*/ 1304119 h 2308783"/>
                  <a:gd name="connsiteX3" fmla="*/ 0 w 257766"/>
                  <a:gd name="connsiteY3" fmla="*/ 849032 h 2308783"/>
                  <a:gd name="connsiteX4" fmla="*/ 257767 w 257766"/>
                  <a:gd name="connsiteY4" fmla="*/ 590571 h 2308783"/>
                  <a:gd name="connsiteX5" fmla="*/ 257767 w 257766"/>
                  <a:gd name="connsiteY5" fmla="*/ 0 h 230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6" h="2308783">
                    <a:moveTo>
                      <a:pt x="205658" y="2308784"/>
                    </a:moveTo>
                    <a:lnTo>
                      <a:pt x="205658" y="1509777"/>
                    </a:lnTo>
                    <a:lnTo>
                      <a:pt x="0" y="1304119"/>
                    </a:lnTo>
                    <a:lnTo>
                      <a:pt x="0" y="849032"/>
                    </a:lnTo>
                    <a:lnTo>
                      <a:pt x="257767" y="590571"/>
                    </a:lnTo>
                    <a:lnTo>
                      <a:pt x="257767" y="0"/>
                    </a:lnTo>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73" name="任意多边形: 形状 72"/>
              <p:cNvSpPr/>
              <p:nvPr/>
            </p:nvSpPr>
            <p:spPr>
              <a:xfrm>
                <a:off x="11296009" y="2155204"/>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8"/>
                      <a:pt x="10887" y="0"/>
                      <a:pt x="24318" y="0"/>
                    </a:cubicBezTo>
                    <a:cubicBezTo>
                      <a:pt x="37748" y="0"/>
                      <a:pt x="48635" y="10888"/>
                      <a:pt x="48635" y="24318"/>
                    </a:cubicBezTo>
                    <a:close/>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24" name="图形 15"/>
            <p:cNvGrpSpPr/>
            <p:nvPr/>
          </p:nvGrpSpPr>
          <p:grpSpPr>
            <a:xfrm>
              <a:off x="10494918" y="1329794"/>
              <a:ext cx="445359" cy="3184218"/>
              <a:chOff x="10494918" y="1329794"/>
              <a:chExt cx="445359" cy="3184218"/>
            </a:xfrm>
            <a:noFill/>
          </p:grpSpPr>
          <p:sp>
            <p:nvSpPr>
              <p:cNvPr id="70" name="任意多边形: 形状 69"/>
              <p:cNvSpPr/>
              <p:nvPr/>
            </p:nvSpPr>
            <p:spPr>
              <a:xfrm>
                <a:off x="10494918" y="1378429"/>
                <a:ext cx="421041" cy="3135582"/>
              </a:xfrm>
              <a:custGeom>
                <a:avLst/>
                <a:gdLst>
                  <a:gd name="connsiteX0" fmla="*/ 141042 w 421041"/>
                  <a:gd name="connsiteY0" fmla="*/ 3135583 h 3135582"/>
                  <a:gd name="connsiteX1" fmla="*/ 141042 w 421041"/>
                  <a:gd name="connsiteY1" fmla="*/ 2463722 h 3135582"/>
                  <a:gd name="connsiteX2" fmla="*/ 0 w 421041"/>
                  <a:gd name="connsiteY2" fmla="*/ 2322680 h 3135582"/>
                  <a:gd name="connsiteX3" fmla="*/ 0 w 421041"/>
                  <a:gd name="connsiteY3" fmla="*/ 1069280 h 3135582"/>
                  <a:gd name="connsiteX4" fmla="*/ 421042 w 421041"/>
                  <a:gd name="connsiteY4" fmla="*/ 648238 h 3135582"/>
                  <a:gd name="connsiteX5" fmla="*/ 421042 w 421041"/>
                  <a:gd name="connsiteY5" fmla="*/ 0 h 313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041" h="3135582">
                    <a:moveTo>
                      <a:pt x="141042" y="3135583"/>
                    </a:moveTo>
                    <a:lnTo>
                      <a:pt x="141042" y="2463722"/>
                    </a:lnTo>
                    <a:lnTo>
                      <a:pt x="0" y="2322680"/>
                    </a:lnTo>
                    <a:lnTo>
                      <a:pt x="0" y="1069280"/>
                    </a:lnTo>
                    <a:lnTo>
                      <a:pt x="421042" y="648238"/>
                    </a:lnTo>
                    <a:lnTo>
                      <a:pt x="421042" y="0"/>
                    </a:lnTo>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71" name="任意多边形: 形状 70"/>
              <p:cNvSpPr/>
              <p:nvPr/>
            </p:nvSpPr>
            <p:spPr>
              <a:xfrm>
                <a:off x="10891642" y="1329794"/>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7"/>
                      <a:pt x="10887" y="0"/>
                      <a:pt x="24318" y="0"/>
                    </a:cubicBezTo>
                    <a:cubicBezTo>
                      <a:pt x="37748" y="0"/>
                      <a:pt x="48635" y="10887"/>
                      <a:pt x="48635" y="24318"/>
                    </a:cubicBezTo>
                    <a:close/>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25" name="图形 15"/>
            <p:cNvGrpSpPr/>
            <p:nvPr/>
          </p:nvGrpSpPr>
          <p:grpSpPr>
            <a:xfrm>
              <a:off x="11410650" y="2686022"/>
              <a:ext cx="319602" cy="1827989"/>
              <a:chOff x="11410650" y="2686022"/>
              <a:chExt cx="319602" cy="1827989"/>
            </a:xfrm>
            <a:noFill/>
          </p:grpSpPr>
          <p:sp>
            <p:nvSpPr>
              <p:cNvPr id="68" name="任意多边形: 形状 67"/>
              <p:cNvSpPr/>
              <p:nvPr/>
            </p:nvSpPr>
            <p:spPr>
              <a:xfrm>
                <a:off x="11410650" y="2734658"/>
                <a:ext cx="295285" cy="1779354"/>
              </a:xfrm>
              <a:custGeom>
                <a:avLst/>
                <a:gdLst>
                  <a:gd name="connsiteX0" fmla="*/ 133400 w 295285"/>
                  <a:gd name="connsiteY0" fmla="*/ 1779355 h 1779354"/>
                  <a:gd name="connsiteX1" fmla="*/ 133400 w 295285"/>
                  <a:gd name="connsiteY1" fmla="*/ 1175583 h 1779354"/>
                  <a:gd name="connsiteX2" fmla="*/ 0 w 295285"/>
                  <a:gd name="connsiteY2" fmla="*/ 1042184 h 1779354"/>
                  <a:gd name="connsiteX3" fmla="*/ 0 w 295285"/>
                  <a:gd name="connsiteY3" fmla="*/ 747593 h 1779354"/>
                  <a:gd name="connsiteX4" fmla="*/ 295285 w 295285"/>
                  <a:gd name="connsiteY4" fmla="*/ 452308 h 1779354"/>
                  <a:gd name="connsiteX5" fmla="*/ 295285 w 295285"/>
                  <a:gd name="connsiteY5" fmla="*/ 0 h 177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5" h="1779354">
                    <a:moveTo>
                      <a:pt x="133400" y="1779355"/>
                    </a:moveTo>
                    <a:lnTo>
                      <a:pt x="133400" y="1175583"/>
                    </a:lnTo>
                    <a:lnTo>
                      <a:pt x="0" y="1042184"/>
                    </a:lnTo>
                    <a:lnTo>
                      <a:pt x="0" y="747593"/>
                    </a:lnTo>
                    <a:lnTo>
                      <a:pt x="295285" y="452308"/>
                    </a:lnTo>
                    <a:lnTo>
                      <a:pt x="295285" y="0"/>
                    </a:lnTo>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69" name="任意多边形: 形状 68"/>
              <p:cNvSpPr/>
              <p:nvPr/>
            </p:nvSpPr>
            <p:spPr>
              <a:xfrm>
                <a:off x="11681617" y="2686022"/>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7"/>
                      <a:pt x="10887" y="0"/>
                      <a:pt x="24318" y="0"/>
                    </a:cubicBezTo>
                    <a:cubicBezTo>
                      <a:pt x="37748" y="0"/>
                      <a:pt x="48635" y="10887"/>
                      <a:pt x="48635" y="24318"/>
                    </a:cubicBezTo>
                    <a:close/>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26" name="图形 15"/>
            <p:cNvGrpSpPr/>
            <p:nvPr/>
          </p:nvGrpSpPr>
          <p:grpSpPr>
            <a:xfrm>
              <a:off x="9126878" y="1329794"/>
              <a:ext cx="445359" cy="3184218"/>
              <a:chOff x="9126878" y="1329794"/>
              <a:chExt cx="445359" cy="3184218"/>
            </a:xfrm>
            <a:noFill/>
          </p:grpSpPr>
          <p:sp>
            <p:nvSpPr>
              <p:cNvPr id="66" name="任意多边形: 形状 65"/>
              <p:cNvSpPr/>
              <p:nvPr/>
            </p:nvSpPr>
            <p:spPr>
              <a:xfrm>
                <a:off x="9151196" y="1378429"/>
                <a:ext cx="421042" cy="3135582"/>
              </a:xfrm>
              <a:custGeom>
                <a:avLst/>
                <a:gdLst>
                  <a:gd name="connsiteX0" fmla="*/ 280000 w 421042"/>
                  <a:gd name="connsiteY0" fmla="*/ 3135583 h 3135582"/>
                  <a:gd name="connsiteX1" fmla="*/ 280000 w 421042"/>
                  <a:gd name="connsiteY1" fmla="*/ 3000099 h 3135582"/>
                  <a:gd name="connsiteX2" fmla="*/ 421042 w 421042"/>
                  <a:gd name="connsiteY2" fmla="*/ 2859057 h 3135582"/>
                  <a:gd name="connsiteX3" fmla="*/ 421042 w 421042"/>
                  <a:gd name="connsiteY3" fmla="*/ 1069280 h 3135582"/>
                  <a:gd name="connsiteX4" fmla="*/ 0 w 421042"/>
                  <a:gd name="connsiteY4" fmla="*/ 648238 h 3135582"/>
                  <a:gd name="connsiteX5" fmla="*/ 0 w 421042"/>
                  <a:gd name="connsiteY5" fmla="*/ 0 h 313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042" h="3135582">
                    <a:moveTo>
                      <a:pt x="280000" y="3135583"/>
                    </a:moveTo>
                    <a:lnTo>
                      <a:pt x="280000" y="3000099"/>
                    </a:lnTo>
                    <a:lnTo>
                      <a:pt x="421042" y="2859057"/>
                    </a:lnTo>
                    <a:lnTo>
                      <a:pt x="421042" y="1069280"/>
                    </a:lnTo>
                    <a:lnTo>
                      <a:pt x="0" y="648238"/>
                    </a:lnTo>
                    <a:lnTo>
                      <a:pt x="0"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67" name="任意多边形: 形状 66"/>
              <p:cNvSpPr/>
              <p:nvPr/>
            </p:nvSpPr>
            <p:spPr>
              <a:xfrm>
                <a:off x="9126878" y="1329794"/>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7"/>
                      <a:pt x="10887" y="0"/>
                      <a:pt x="24318" y="0"/>
                    </a:cubicBezTo>
                    <a:cubicBezTo>
                      <a:pt x="37748" y="0"/>
                      <a:pt x="48635" y="10887"/>
                      <a:pt x="48635" y="24318"/>
                    </a:cubicBezTo>
                    <a:close/>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27" name="图形 15"/>
            <p:cNvGrpSpPr/>
            <p:nvPr/>
          </p:nvGrpSpPr>
          <p:grpSpPr>
            <a:xfrm>
              <a:off x="9111593" y="2229546"/>
              <a:ext cx="357121" cy="2284466"/>
              <a:chOff x="9111593" y="2229546"/>
              <a:chExt cx="357121" cy="2284466"/>
            </a:xfrm>
            <a:noFill/>
          </p:grpSpPr>
          <p:sp>
            <p:nvSpPr>
              <p:cNvPr id="64" name="任意多边形: 形状 63"/>
              <p:cNvSpPr/>
              <p:nvPr/>
            </p:nvSpPr>
            <p:spPr>
              <a:xfrm>
                <a:off x="9135911" y="2278181"/>
                <a:ext cx="332803" cy="2235831"/>
              </a:xfrm>
              <a:custGeom>
                <a:avLst/>
                <a:gdLst>
                  <a:gd name="connsiteX0" fmla="*/ 116030 w 332803"/>
                  <a:gd name="connsiteY0" fmla="*/ 2235831 h 2235831"/>
                  <a:gd name="connsiteX1" fmla="*/ 116030 w 332803"/>
                  <a:gd name="connsiteY1" fmla="*/ 1575087 h 2235831"/>
                  <a:gd name="connsiteX2" fmla="*/ 332804 w 332803"/>
                  <a:gd name="connsiteY2" fmla="*/ 1358313 h 2235831"/>
                  <a:gd name="connsiteX3" fmla="*/ 332804 w 332803"/>
                  <a:gd name="connsiteY3" fmla="*/ 706601 h 2235831"/>
                  <a:gd name="connsiteX4" fmla="*/ 0 w 332803"/>
                  <a:gd name="connsiteY4" fmla="*/ 374491 h 2235831"/>
                  <a:gd name="connsiteX5" fmla="*/ 0 w 332803"/>
                  <a:gd name="connsiteY5" fmla="*/ 0 h 223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803" h="2235831">
                    <a:moveTo>
                      <a:pt x="116030" y="2235831"/>
                    </a:moveTo>
                    <a:lnTo>
                      <a:pt x="116030" y="1575087"/>
                    </a:lnTo>
                    <a:lnTo>
                      <a:pt x="332804" y="1358313"/>
                    </a:lnTo>
                    <a:lnTo>
                      <a:pt x="332804" y="706601"/>
                    </a:lnTo>
                    <a:lnTo>
                      <a:pt x="0" y="374491"/>
                    </a:lnTo>
                    <a:lnTo>
                      <a:pt x="0" y="0"/>
                    </a:lnTo>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65" name="任意多边形: 形状 64"/>
              <p:cNvSpPr/>
              <p:nvPr/>
            </p:nvSpPr>
            <p:spPr>
              <a:xfrm>
                <a:off x="9111593" y="2229546"/>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7"/>
                      <a:pt x="10887" y="0"/>
                      <a:pt x="24318" y="0"/>
                    </a:cubicBezTo>
                    <a:cubicBezTo>
                      <a:pt x="37748" y="0"/>
                      <a:pt x="48635" y="10887"/>
                      <a:pt x="48635" y="24318"/>
                    </a:cubicBezTo>
                    <a:close/>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28" name="图形 15"/>
            <p:cNvGrpSpPr/>
            <p:nvPr/>
          </p:nvGrpSpPr>
          <p:grpSpPr>
            <a:xfrm>
              <a:off x="8722511" y="2156593"/>
              <a:ext cx="282084" cy="2357419"/>
              <a:chOff x="8722511" y="2156593"/>
              <a:chExt cx="282084" cy="2357419"/>
            </a:xfrm>
            <a:noFill/>
          </p:grpSpPr>
          <p:sp>
            <p:nvSpPr>
              <p:cNvPr id="62" name="任意多边形: 形状 61"/>
              <p:cNvSpPr/>
              <p:nvPr/>
            </p:nvSpPr>
            <p:spPr>
              <a:xfrm>
                <a:off x="8746829" y="2205228"/>
                <a:ext cx="257766" cy="2308783"/>
              </a:xfrm>
              <a:custGeom>
                <a:avLst/>
                <a:gdLst>
                  <a:gd name="connsiteX0" fmla="*/ 52109 w 257766"/>
                  <a:gd name="connsiteY0" fmla="*/ 2308784 h 2308783"/>
                  <a:gd name="connsiteX1" fmla="*/ 52109 w 257766"/>
                  <a:gd name="connsiteY1" fmla="*/ 1625112 h 2308783"/>
                  <a:gd name="connsiteX2" fmla="*/ 257767 w 257766"/>
                  <a:gd name="connsiteY2" fmla="*/ 1419454 h 2308783"/>
                  <a:gd name="connsiteX3" fmla="*/ 257767 w 257766"/>
                  <a:gd name="connsiteY3" fmla="*/ 849032 h 2308783"/>
                  <a:gd name="connsiteX4" fmla="*/ 0 w 257766"/>
                  <a:gd name="connsiteY4" fmla="*/ 590571 h 2308783"/>
                  <a:gd name="connsiteX5" fmla="*/ 0 w 257766"/>
                  <a:gd name="connsiteY5" fmla="*/ 0 h 230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66" h="2308783">
                    <a:moveTo>
                      <a:pt x="52109" y="2308784"/>
                    </a:moveTo>
                    <a:lnTo>
                      <a:pt x="52109" y="1625112"/>
                    </a:lnTo>
                    <a:lnTo>
                      <a:pt x="257767" y="1419454"/>
                    </a:lnTo>
                    <a:lnTo>
                      <a:pt x="257767" y="849032"/>
                    </a:lnTo>
                    <a:lnTo>
                      <a:pt x="0" y="590571"/>
                    </a:lnTo>
                    <a:lnTo>
                      <a:pt x="0"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63" name="任意多边形: 形状 62"/>
              <p:cNvSpPr/>
              <p:nvPr/>
            </p:nvSpPr>
            <p:spPr>
              <a:xfrm>
                <a:off x="8722511" y="2156593"/>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7"/>
                      <a:pt x="10887" y="0"/>
                      <a:pt x="24318" y="0"/>
                    </a:cubicBezTo>
                    <a:cubicBezTo>
                      <a:pt x="37748" y="0"/>
                      <a:pt x="48635" y="10887"/>
                      <a:pt x="48635" y="24318"/>
                    </a:cubicBezTo>
                    <a:close/>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29" name="图形 15"/>
            <p:cNvGrpSpPr/>
            <p:nvPr/>
          </p:nvGrpSpPr>
          <p:grpSpPr>
            <a:xfrm>
              <a:off x="9623652" y="536345"/>
              <a:ext cx="303622" cy="3977667"/>
              <a:chOff x="9623652" y="536345"/>
              <a:chExt cx="303622" cy="3977667"/>
            </a:xfrm>
          </p:grpSpPr>
          <p:sp>
            <p:nvSpPr>
              <p:cNvPr id="60" name="任意多边形: 形状 59"/>
              <p:cNvSpPr/>
              <p:nvPr/>
            </p:nvSpPr>
            <p:spPr>
              <a:xfrm>
                <a:off x="9623652" y="570390"/>
                <a:ext cx="303622" cy="3943622"/>
              </a:xfrm>
              <a:custGeom>
                <a:avLst/>
                <a:gdLst>
                  <a:gd name="connsiteX0" fmla="*/ 290422 w 303622"/>
                  <a:gd name="connsiteY0" fmla="*/ 3943623 h 3943622"/>
                  <a:gd name="connsiteX1" fmla="*/ 290422 w 303622"/>
                  <a:gd name="connsiteY1" fmla="*/ 2375484 h 3943622"/>
                  <a:gd name="connsiteX2" fmla="*/ 0 w 303622"/>
                  <a:gd name="connsiteY2" fmla="*/ 2085062 h 3943622"/>
                  <a:gd name="connsiteX3" fmla="*/ 0 w 303622"/>
                  <a:gd name="connsiteY3" fmla="*/ 1880099 h 3943622"/>
                  <a:gd name="connsiteX4" fmla="*/ 303623 w 303622"/>
                  <a:gd name="connsiteY4" fmla="*/ 1576476 h 3943622"/>
                  <a:gd name="connsiteX5" fmla="*/ 303623 w 303622"/>
                  <a:gd name="connsiteY5" fmla="*/ 591960 h 3943622"/>
                  <a:gd name="connsiteX6" fmla="*/ 186898 w 303622"/>
                  <a:gd name="connsiteY6" fmla="*/ 475236 h 3943622"/>
                  <a:gd name="connsiteX7" fmla="*/ 186898 w 303622"/>
                  <a:gd name="connsiteY7" fmla="*/ 0 h 394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622" h="3943622">
                    <a:moveTo>
                      <a:pt x="290422" y="3943623"/>
                    </a:moveTo>
                    <a:lnTo>
                      <a:pt x="290422" y="2375484"/>
                    </a:lnTo>
                    <a:lnTo>
                      <a:pt x="0" y="2085062"/>
                    </a:lnTo>
                    <a:lnTo>
                      <a:pt x="0" y="1880099"/>
                    </a:lnTo>
                    <a:lnTo>
                      <a:pt x="303623" y="1576476"/>
                    </a:lnTo>
                    <a:lnTo>
                      <a:pt x="303623" y="591960"/>
                    </a:lnTo>
                    <a:lnTo>
                      <a:pt x="186898" y="475236"/>
                    </a:lnTo>
                    <a:lnTo>
                      <a:pt x="186898"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61" name="任意多边形: 形状 60"/>
              <p:cNvSpPr/>
              <p:nvPr/>
            </p:nvSpPr>
            <p:spPr>
              <a:xfrm>
                <a:off x="9790402" y="536345"/>
                <a:ext cx="38908" cy="38908"/>
              </a:xfrm>
              <a:custGeom>
                <a:avLst/>
                <a:gdLst>
                  <a:gd name="connsiteX0" fmla="*/ 38908 w 38908"/>
                  <a:gd name="connsiteY0" fmla="*/ 19454 h 38908"/>
                  <a:gd name="connsiteX1" fmla="*/ 19454 w 38908"/>
                  <a:gd name="connsiteY1" fmla="*/ 38908 h 38908"/>
                  <a:gd name="connsiteX2" fmla="*/ 0 w 38908"/>
                  <a:gd name="connsiteY2" fmla="*/ 19454 h 38908"/>
                  <a:gd name="connsiteX3" fmla="*/ 19454 w 38908"/>
                  <a:gd name="connsiteY3" fmla="*/ 0 h 38908"/>
                  <a:gd name="connsiteX4" fmla="*/ 38908 w 38908"/>
                  <a:gd name="connsiteY4" fmla="*/ 19454 h 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8" h="38908">
                    <a:moveTo>
                      <a:pt x="38908" y="19454"/>
                    </a:moveTo>
                    <a:cubicBezTo>
                      <a:pt x="38908" y="30198"/>
                      <a:pt x="30198" y="38908"/>
                      <a:pt x="19454" y="38908"/>
                    </a:cubicBezTo>
                    <a:cubicBezTo>
                      <a:pt x="8710" y="38908"/>
                      <a:pt x="0" y="30198"/>
                      <a:pt x="0" y="19454"/>
                    </a:cubicBezTo>
                    <a:cubicBezTo>
                      <a:pt x="0" y="8710"/>
                      <a:pt x="8710" y="0"/>
                      <a:pt x="19454" y="0"/>
                    </a:cubicBezTo>
                    <a:cubicBezTo>
                      <a:pt x="30198" y="0"/>
                      <a:pt x="38908" y="8710"/>
                      <a:pt x="38908" y="19454"/>
                    </a:cubicBezTo>
                    <a:close/>
                  </a:path>
                </a:pathLst>
              </a:custGeom>
              <a:solidFill>
                <a:srgbClr val="6DA5C6"/>
              </a:solidFill>
              <a:ln w="6936"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30" name="图形 15"/>
            <p:cNvGrpSpPr/>
            <p:nvPr/>
          </p:nvGrpSpPr>
          <p:grpSpPr>
            <a:xfrm>
              <a:off x="8944149" y="916395"/>
              <a:ext cx="728138" cy="3597617"/>
              <a:chOff x="8944149" y="916395"/>
              <a:chExt cx="728138" cy="3597617"/>
            </a:xfrm>
          </p:grpSpPr>
          <p:sp>
            <p:nvSpPr>
              <p:cNvPr id="58" name="任意多边形: 形状 57"/>
              <p:cNvSpPr/>
              <p:nvPr/>
            </p:nvSpPr>
            <p:spPr>
              <a:xfrm>
                <a:off x="8944149" y="955303"/>
                <a:ext cx="728138" cy="3558709"/>
              </a:xfrm>
              <a:custGeom>
                <a:avLst/>
                <a:gdLst>
                  <a:gd name="connsiteX0" fmla="*/ 728139 w 728138"/>
                  <a:gd name="connsiteY0" fmla="*/ 3558709 h 3558709"/>
                  <a:gd name="connsiteX1" fmla="*/ 728139 w 728138"/>
                  <a:gd name="connsiteY1" fmla="*/ 3274541 h 3558709"/>
                  <a:gd name="connsiteX2" fmla="*/ 384218 w 728138"/>
                  <a:gd name="connsiteY2" fmla="*/ 2931315 h 3558709"/>
                  <a:gd name="connsiteX3" fmla="*/ 384218 w 728138"/>
                  <a:gd name="connsiteY3" fmla="*/ 2218462 h 3558709"/>
                  <a:gd name="connsiteX4" fmla="*/ 0 w 728138"/>
                  <a:gd name="connsiteY4" fmla="*/ 1833548 h 3558709"/>
                  <a:gd name="connsiteX5" fmla="*/ 0 w 728138"/>
                  <a:gd name="connsiteY5" fmla="*/ 997022 h 3558709"/>
                  <a:gd name="connsiteX6" fmla="*/ 356427 w 728138"/>
                  <a:gd name="connsiteY6" fmla="*/ 640596 h 3558709"/>
                  <a:gd name="connsiteX7" fmla="*/ 356427 w 728138"/>
                  <a:gd name="connsiteY7" fmla="*/ 0 h 35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138" h="3558709">
                    <a:moveTo>
                      <a:pt x="728139" y="3558709"/>
                    </a:moveTo>
                    <a:lnTo>
                      <a:pt x="728139" y="3274541"/>
                    </a:lnTo>
                    <a:lnTo>
                      <a:pt x="384218" y="2931315"/>
                    </a:lnTo>
                    <a:lnTo>
                      <a:pt x="384218" y="2218462"/>
                    </a:lnTo>
                    <a:lnTo>
                      <a:pt x="0" y="1833548"/>
                    </a:lnTo>
                    <a:lnTo>
                      <a:pt x="0" y="997022"/>
                    </a:lnTo>
                    <a:lnTo>
                      <a:pt x="356427" y="640596"/>
                    </a:lnTo>
                    <a:lnTo>
                      <a:pt x="356427"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59" name="任意多边形: 形状 58"/>
              <p:cNvSpPr/>
              <p:nvPr/>
            </p:nvSpPr>
            <p:spPr>
              <a:xfrm>
                <a:off x="9281121" y="916395"/>
                <a:ext cx="38908" cy="38908"/>
              </a:xfrm>
              <a:custGeom>
                <a:avLst/>
                <a:gdLst>
                  <a:gd name="connsiteX0" fmla="*/ 38908 w 38908"/>
                  <a:gd name="connsiteY0" fmla="*/ 19454 h 38908"/>
                  <a:gd name="connsiteX1" fmla="*/ 19454 w 38908"/>
                  <a:gd name="connsiteY1" fmla="*/ 38908 h 38908"/>
                  <a:gd name="connsiteX2" fmla="*/ 0 w 38908"/>
                  <a:gd name="connsiteY2" fmla="*/ 19454 h 38908"/>
                  <a:gd name="connsiteX3" fmla="*/ 19454 w 38908"/>
                  <a:gd name="connsiteY3" fmla="*/ 0 h 38908"/>
                  <a:gd name="connsiteX4" fmla="*/ 38908 w 38908"/>
                  <a:gd name="connsiteY4" fmla="*/ 19454 h 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8" h="38908">
                    <a:moveTo>
                      <a:pt x="38908" y="19454"/>
                    </a:moveTo>
                    <a:cubicBezTo>
                      <a:pt x="38908" y="30198"/>
                      <a:pt x="30198" y="38908"/>
                      <a:pt x="19454" y="38908"/>
                    </a:cubicBezTo>
                    <a:cubicBezTo>
                      <a:pt x="8710" y="38908"/>
                      <a:pt x="0" y="30198"/>
                      <a:pt x="0" y="19454"/>
                    </a:cubicBezTo>
                    <a:cubicBezTo>
                      <a:pt x="0" y="8710"/>
                      <a:pt x="8710" y="0"/>
                      <a:pt x="19454" y="0"/>
                    </a:cubicBezTo>
                    <a:cubicBezTo>
                      <a:pt x="30198" y="0"/>
                      <a:pt x="38908" y="8710"/>
                      <a:pt x="38908" y="19454"/>
                    </a:cubicBezTo>
                    <a:close/>
                  </a:path>
                </a:pathLst>
              </a:custGeom>
              <a:solidFill>
                <a:srgbClr val="6DA5C6"/>
              </a:solidFill>
              <a:ln w="6936"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31" name="图形 15"/>
            <p:cNvGrpSpPr/>
            <p:nvPr/>
          </p:nvGrpSpPr>
          <p:grpSpPr>
            <a:xfrm>
              <a:off x="8557151" y="1773070"/>
              <a:ext cx="355037" cy="2740942"/>
              <a:chOff x="8557151" y="1773070"/>
              <a:chExt cx="355037" cy="2740942"/>
            </a:xfrm>
          </p:grpSpPr>
          <p:sp>
            <p:nvSpPr>
              <p:cNvPr id="56" name="任意多边形: 形状 55"/>
              <p:cNvSpPr/>
              <p:nvPr/>
            </p:nvSpPr>
            <p:spPr>
              <a:xfrm>
                <a:off x="8557151" y="1792524"/>
                <a:ext cx="355037" cy="2721488"/>
              </a:xfrm>
              <a:custGeom>
                <a:avLst/>
                <a:gdLst>
                  <a:gd name="connsiteX0" fmla="*/ 355037 w 355037"/>
                  <a:gd name="connsiteY0" fmla="*/ 2721489 h 2721488"/>
                  <a:gd name="connsiteX1" fmla="*/ 355037 w 355037"/>
                  <a:gd name="connsiteY1" fmla="*/ 2636725 h 2721488"/>
                  <a:gd name="connsiteX2" fmla="*/ 177171 w 355037"/>
                  <a:gd name="connsiteY2" fmla="*/ 2458859 h 2721488"/>
                  <a:gd name="connsiteX3" fmla="*/ 177171 w 355037"/>
                  <a:gd name="connsiteY3" fmla="*/ 1556328 h 2721488"/>
                  <a:gd name="connsiteX4" fmla="*/ 0 w 355037"/>
                  <a:gd name="connsiteY4" fmla="*/ 1379156 h 2721488"/>
                  <a:gd name="connsiteX5" fmla="*/ 0 w 355037"/>
                  <a:gd name="connsiteY5" fmla="*/ 776079 h 2721488"/>
                  <a:gd name="connsiteX6" fmla="*/ 256377 w 355037"/>
                  <a:gd name="connsiteY6" fmla="*/ 519702 h 2721488"/>
                  <a:gd name="connsiteX7" fmla="*/ 256377 w 355037"/>
                  <a:gd name="connsiteY7" fmla="*/ 0 h 272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037" h="2721488">
                    <a:moveTo>
                      <a:pt x="355037" y="2721489"/>
                    </a:moveTo>
                    <a:lnTo>
                      <a:pt x="355037" y="2636725"/>
                    </a:lnTo>
                    <a:lnTo>
                      <a:pt x="177171" y="2458859"/>
                    </a:lnTo>
                    <a:lnTo>
                      <a:pt x="177171" y="1556328"/>
                    </a:lnTo>
                    <a:lnTo>
                      <a:pt x="0" y="1379156"/>
                    </a:lnTo>
                    <a:lnTo>
                      <a:pt x="0" y="776079"/>
                    </a:lnTo>
                    <a:lnTo>
                      <a:pt x="256377" y="519702"/>
                    </a:lnTo>
                    <a:lnTo>
                      <a:pt x="256377" y="0"/>
                    </a:lnTo>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57" name="任意多边形: 形状 56"/>
              <p:cNvSpPr/>
              <p:nvPr/>
            </p:nvSpPr>
            <p:spPr>
              <a:xfrm>
                <a:off x="8794074" y="1773070"/>
                <a:ext cx="38908" cy="38908"/>
              </a:xfrm>
              <a:custGeom>
                <a:avLst/>
                <a:gdLst>
                  <a:gd name="connsiteX0" fmla="*/ 38908 w 38908"/>
                  <a:gd name="connsiteY0" fmla="*/ 19454 h 38908"/>
                  <a:gd name="connsiteX1" fmla="*/ 19454 w 38908"/>
                  <a:gd name="connsiteY1" fmla="*/ 38908 h 38908"/>
                  <a:gd name="connsiteX2" fmla="*/ 0 w 38908"/>
                  <a:gd name="connsiteY2" fmla="*/ 19454 h 38908"/>
                  <a:gd name="connsiteX3" fmla="*/ 19454 w 38908"/>
                  <a:gd name="connsiteY3" fmla="*/ 0 h 38908"/>
                  <a:gd name="connsiteX4" fmla="*/ 38908 w 38908"/>
                  <a:gd name="connsiteY4" fmla="*/ 19454 h 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8" h="38908">
                    <a:moveTo>
                      <a:pt x="38908" y="19454"/>
                    </a:moveTo>
                    <a:cubicBezTo>
                      <a:pt x="38908" y="30198"/>
                      <a:pt x="30198" y="38908"/>
                      <a:pt x="19454" y="38908"/>
                    </a:cubicBezTo>
                    <a:cubicBezTo>
                      <a:pt x="8710" y="38908"/>
                      <a:pt x="0" y="30198"/>
                      <a:pt x="0" y="19454"/>
                    </a:cubicBezTo>
                    <a:cubicBezTo>
                      <a:pt x="0" y="8710"/>
                      <a:pt x="8710" y="0"/>
                      <a:pt x="19454" y="0"/>
                    </a:cubicBezTo>
                    <a:cubicBezTo>
                      <a:pt x="30198" y="0"/>
                      <a:pt x="38908" y="8710"/>
                      <a:pt x="38908" y="19454"/>
                    </a:cubicBezTo>
                    <a:close/>
                  </a:path>
                </a:pathLst>
              </a:custGeom>
              <a:solidFill>
                <a:srgbClr val="6DA5C6"/>
              </a:solidFill>
              <a:ln w="6936"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32" name="图形 15"/>
            <p:cNvGrpSpPr/>
            <p:nvPr/>
          </p:nvGrpSpPr>
          <p:grpSpPr>
            <a:xfrm>
              <a:off x="8213926" y="2426866"/>
              <a:ext cx="404367" cy="2087146"/>
              <a:chOff x="8213926" y="2426866"/>
              <a:chExt cx="404367" cy="2087146"/>
            </a:xfrm>
          </p:grpSpPr>
          <p:sp>
            <p:nvSpPr>
              <p:cNvPr id="54" name="任意多边形: 形状 53"/>
              <p:cNvSpPr/>
              <p:nvPr/>
            </p:nvSpPr>
            <p:spPr>
              <a:xfrm>
                <a:off x="8213926" y="2450489"/>
                <a:ext cx="404367" cy="2063523"/>
              </a:xfrm>
              <a:custGeom>
                <a:avLst/>
                <a:gdLst>
                  <a:gd name="connsiteX0" fmla="*/ 404367 w 404367"/>
                  <a:gd name="connsiteY0" fmla="*/ 2063523 h 2063523"/>
                  <a:gd name="connsiteX1" fmla="*/ 404367 w 404367"/>
                  <a:gd name="connsiteY1" fmla="*/ 1910670 h 2063523"/>
                  <a:gd name="connsiteX2" fmla="*/ 213300 w 404367"/>
                  <a:gd name="connsiteY2" fmla="*/ 1720298 h 2063523"/>
                  <a:gd name="connsiteX3" fmla="*/ 213300 w 404367"/>
                  <a:gd name="connsiteY3" fmla="*/ 1281191 h 2063523"/>
                  <a:gd name="connsiteX4" fmla="*/ 0 w 404367"/>
                  <a:gd name="connsiteY4" fmla="*/ 1067891 h 2063523"/>
                  <a:gd name="connsiteX5" fmla="*/ 0 w 404367"/>
                  <a:gd name="connsiteY5" fmla="*/ 582233 h 2063523"/>
                  <a:gd name="connsiteX6" fmla="*/ 216079 w 404367"/>
                  <a:gd name="connsiteY6" fmla="*/ 366849 h 2063523"/>
                  <a:gd name="connsiteX7" fmla="*/ 216079 w 404367"/>
                  <a:gd name="connsiteY7" fmla="*/ 0 h 206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367" h="2063523">
                    <a:moveTo>
                      <a:pt x="404367" y="2063523"/>
                    </a:moveTo>
                    <a:lnTo>
                      <a:pt x="404367" y="1910670"/>
                    </a:lnTo>
                    <a:lnTo>
                      <a:pt x="213300" y="1720298"/>
                    </a:lnTo>
                    <a:lnTo>
                      <a:pt x="213300" y="1281191"/>
                    </a:lnTo>
                    <a:lnTo>
                      <a:pt x="0" y="1067891"/>
                    </a:lnTo>
                    <a:lnTo>
                      <a:pt x="0" y="582233"/>
                    </a:lnTo>
                    <a:lnTo>
                      <a:pt x="216079" y="366849"/>
                    </a:lnTo>
                    <a:lnTo>
                      <a:pt x="216079" y="0"/>
                    </a:lnTo>
                  </a:path>
                </a:pathLst>
              </a:custGeom>
              <a:noFill/>
              <a:ln w="19947"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55" name="任意多边形: 形状 54"/>
              <p:cNvSpPr/>
              <p:nvPr/>
            </p:nvSpPr>
            <p:spPr>
              <a:xfrm>
                <a:off x="8410551" y="2426866"/>
                <a:ext cx="38908" cy="38908"/>
              </a:xfrm>
              <a:custGeom>
                <a:avLst/>
                <a:gdLst>
                  <a:gd name="connsiteX0" fmla="*/ 38908 w 38908"/>
                  <a:gd name="connsiteY0" fmla="*/ 19454 h 38908"/>
                  <a:gd name="connsiteX1" fmla="*/ 19454 w 38908"/>
                  <a:gd name="connsiteY1" fmla="*/ 38908 h 38908"/>
                  <a:gd name="connsiteX2" fmla="*/ 0 w 38908"/>
                  <a:gd name="connsiteY2" fmla="*/ 19454 h 38908"/>
                  <a:gd name="connsiteX3" fmla="*/ 19454 w 38908"/>
                  <a:gd name="connsiteY3" fmla="*/ 0 h 38908"/>
                  <a:gd name="connsiteX4" fmla="*/ 38908 w 38908"/>
                  <a:gd name="connsiteY4" fmla="*/ 19454 h 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8" h="38908">
                    <a:moveTo>
                      <a:pt x="38908" y="19454"/>
                    </a:moveTo>
                    <a:cubicBezTo>
                      <a:pt x="38908" y="30198"/>
                      <a:pt x="30198" y="38908"/>
                      <a:pt x="19454" y="38908"/>
                    </a:cubicBezTo>
                    <a:cubicBezTo>
                      <a:pt x="8710" y="38908"/>
                      <a:pt x="0" y="30198"/>
                      <a:pt x="0" y="19454"/>
                    </a:cubicBezTo>
                    <a:cubicBezTo>
                      <a:pt x="0" y="8710"/>
                      <a:pt x="8710" y="0"/>
                      <a:pt x="19454" y="0"/>
                    </a:cubicBezTo>
                    <a:cubicBezTo>
                      <a:pt x="30198" y="0"/>
                      <a:pt x="38908" y="8710"/>
                      <a:pt x="38908" y="19454"/>
                    </a:cubicBezTo>
                    <a:close/>
                  </a:path>
                </a:pathLst>
              </a:custGeom>
              <a:solidFill>
                <a:srgbClr val="6DA5C6"/>
              </a:solidFill>
              <a:ln w="6936"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33" name="图形 15"/>
            <p:cNvGrpSpPr/>
            <p:nvPr/>
          </p:nvGrpSpPr>
          <p:grpSpPr>
            <a:xfrm>
              <a:off x="8341767" y="2717983"/>
              <a:ext cx="314739" cy="1796029"/>
              <a:chOff x="8341767" y="2717983"/>
              <a:chExt cx="314739" cy="1796029"/>
            </a:xfrm>
          </p:grpSpPr>
          <p:sp>
            <p:nvSpPr>
              <p:cNvPr id="52" name="任意多边形: 形状 51"/>
              <p:cNvSpPr/>
              <p:nvPr/>
            </p:nvSpPr>
            <p:spPr>
              <a:xfrm>
                <a:off x="8361221" y="2734658"/>
                <a:ext cx="295285" cy="1779354"/>
              </a:xfrm>
              <a:custGeom>
                <a:avLst/>
                <a:gdLst>
                  <a:gd name="connsiteX0" fmla="*/ 161886 w 295285"/>
                  <a:gd name="connsiteY0" fmla="*/ 1779355 h 1779354"/>
                  <a:gd name="connsiteX1" fmla="*/ 161886 w 295285"/>
                  <a:gd name="connsiteY1" fmla="*/ 1175583 h 1779354"/>
                  <a:gd name="connsiteX2" fmla="*/ 295285 w 295285"/>
                  <a:gd name="connsiteY2" fmla="*/ 1042184 h 1779354"/>
                  <a:gd name="connsiteX3" fmla="*/ 295285 w 295285"/>
                  <a:gd name="connsiteY3" fmla="*/ 747593 h 1779354"/>
                  <a:gd name="connsiteX4" fmla="*/ 0 w 295285"/>
                  <a:gd name="connsiteY4" fmla="*/ 452308 h 1779354"/>
                  <a:gd name="connsiteX5" fmla="*/ 0 w 295285"/>
                  <a:gd name="connsiteY5" fmla="*/ 0 h 177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5" h="1779354">
                    <a:moveTo>
                      <a:pt x="161886" y="1779355"/>
                    </a:moveTo>
                    <a:lnTo>
                      <a:pt x="161886" y="1175583"/>
                    </a:lnTo>
                    <a:lnTo>
                      <a:pt x="295285" y="1042184"/>
                    </a:lnTo>
                    <a:lnTo>
                      <a:pt x="295285" y="747593"/>
                    </a:lnTo>
                    <a:lnTo>
                      <a:pt x="0" y="452308"/>
                    </a:lnTo>
                    <a:lnTo>
                      <a:pt x="0"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53" name="任意多边形: 形状 52"/>
              <p:cNvSpPr/>
              <p:nvPr/>
            </p:nvSpPr>
            <p:spPr>
              <a:xfrm>
                <a:off x="8341767" y="2717983"/>
                <a:ext cx="38908" cy="38908"/>
              </a:xfrm>
              <a:custGeom>
                <a:avLst/>
                <a:gdLst>
                  <a:gd name="connsiteX0" fmla="*/ 38908 w 38908"/>
                  <a:gd name="connsiteY0" fmla="*/ 19454 h 38908"/>
                  <a:gd name="connsiteX1" fmla="*/ 19454 w 38908"/>
                  <a:gd name="connsiteY1" fmla="*/ 38908 h 38908"/>
                  <a:gd name="connsiteX2" fmla="*/ 0 w 38908"/>
                  <a:gd name="connsiteY2" fmla="*/ 19454 h 38908"/>
                  <a:gd name="connsiteX3" fmla="*/ 19454 w 38908"/>
                  <a:gd name="connsiteY3" fmla="*/ 0 h 38908"/>
                  <a:gd name="connsiteX4" fmla="*/ 38908 w 38908"/>
                  <a:gd name="connsiteY4" fmla="*/ 19454 h 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8" h="38908">
                    <a:moveTo>
                      <a:pt x="38908" y="19454"/>
                    </a:moveTo>
                    <a:cubicBezTo>
                      <a:pt x="38908" y="30198"/>
                      <a:pt x="30198" y="38908"/>
                      <a:pt x="19454" y="38908"/>
                    </a:cubicBezTo>
                    <a:cubicBezTo>
                      <a:pt x="8710" y="38908"/>
                      <a:pt x="0" y="30198"/>
                      <a:pt x="0" y="19454"/>
                    </a:cubicBezTo>
                    <a:cubicBezTo>
                      <a:pt x="0" y="8710"/>
                      <a:pt x="8710" y="0"/>
                      <a:pt x="19454" y="0"/>
                    </a:cubicBezTo>
                    <a:cubicBezTo>
                      <a:pt x="30198" y="0"/>
                      <a:pt x="38908" y="8710"/>
                      <a:pt x="38908" y="19454"/>
                    </a:cubicBezTo>
                    <a:close/>
                  </a:path>
                </a:pathLst>
              </a:custGeom>
              <a:solidFill>
                <a:srgbClr val="6DA5C6"/>
              </a:solidFill>
              <a:ln w="6936"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34" name="图形 15"/>
            <p:cNvGrpSpPr/>
            <p:nvPr/>
          </p:nvGrpSpPr>
          <p:grpSpPr>
            <a:xfrm>
              <a:off x="9498590" y="2574856"/>
              <a:ext cx="266798" cy="1939156"/>
              <a:chOff x="9498590" y="2574856"/>
              <a:chExt cx="266798" cy="1939156"/>
            </a:xfrm>
          </p:grpSpPr>
          <p:sp>
            <p:nvSpPr>
              <p:cNvPr id="50" name="任意多边形: 形状 49"/>
              <p:cNvSpPr/>
              <p:nvPr/>
            </p:nvSpPr>
            <p:spPr>
              <a:xfrm>
                <a:off x="9518044" y="2594310"/>
                <a:ext cx="247344" cy="1919702"/>
              </a:xfrm>
              <a:custGeom>
                <a:avLst/>
                <a:gdLst>
                  <a:gd name="connsiteX0" fmla="*/ 247345 w 247344"/>
                  <a:gd name="connsiteY0" fmla="*/ 1919702 h 1919702"/>
                  <a:gd name="connsiteX1" fmla="*/ 247345 w 247344"/>
                  <a:gd name="connsiteY1" fmla="*/ 959504 h 1919702"/>
                  <a:gd name="connsiteX2" fmla="*/ 0 w 247344"/>
                  <a:gd name="connsiteY2" fmla="*/ 712854 h 1919702"/>
                  <a:gd name="connsiteX3" fmla="*/ 0 w 247344"/>
                  <a:gd name="connsiteY3" fmla="*/ 0 h 1919702"/>
                </a:gdLst>
                <a:ahLst/>
                <a:cxnLst>
                  <a:cxn ang="0">
                    <a:pos x="connsiteX0" y="connsiteY0"/>
                  </a:cxn>
                  <a:cxn ang="0">
                    <a:pos x="connsiteX1" y="connsiteY1"/>
                  </a:cxn>
                  <a:cxn ang="0">
                    <a:pos x="connsiteX2" y="connsiteY2"/>
                  </a:cxn>
                  <a:cxn ang="0">
                    <a:pos x="connsiteX3" y="connsiteY3"/>
                  </a:cxn>
                </a:cxnLst>
                <a:rect l="l" t="t" r="r" b="b"/>
                <a:pathLst>
                  <a:path w="247344" h="1919702">
                    <a:moveTo>
                      <a:pt x="247345" y="1919702"/>
                    </a:moveTo>
                    <a:lnTo>
                      <a:pt x="247345" y="959504"/>
                    </a:lnTo>
                    <a:lnTo>
                      <a:pt x="0" y="712854"/>
                    </a:lnTo>
                    <a:lnTo>
                      <a:pt x="0"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51" name="任意多边形: 形状 50"/>
              <p:cNvSpPr/>
              <p:nvPr/>
            </p:nvSpPr>
            <p:spPr>
              <a:xfrm>
                <a:off x="9498590" y="2574856"/>
                <a:ext cx="38908" cy="38908"/>
              </a:xfrm>
              <a:custGeom>
                <a:avLst/>
                <a:gdLst>
                  <a:gd name="connsiteX0" fmla="*/ 38908 w 38908"/>
                  <a:gd name="connsiteY0" fmla="*/ 19454 h 38908"/>
                  <a:gd name="connsiteX1" fmla="*/ 19454 w 38908"/>
                  <a:gd name="connsiteY1" fmla="*/ 38908 h 38908"/>
                  <a:gd name="connsiteX2" fmla="*/ 0 w 38908"/>
                  <a:gd name="connsiteY2" fmla="*/ 19454 h 38908"/>
                  <a:gd name="connsiteX3" fmla="*/ 19454 w 38908"/>
                  <a:gd name="connsiteY3" fmla="*/ 0 h 38908"/>
                  <a:gd name="connsiteX4" fmla="*/ 38908 w 38908"/>
                  <a:gd name="connsiteY4" fmla="*/ 19454 h 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8" h="38908">
                    <a:moveTo>
                      <a:pt x="38908" y="19454"/>
                    </a:moveTo>
                    <a:cubicBezTo>
                      <a:pt x="38908" y="30198"/>
                      <a:pt x="30198" y="38908"/>
                      <a:pt x="19454" y="38908"/>
                    </a:cubicBezTo>
                    <a:cubicBezTo>
                      <a:pt x="8710" y="38908"/>
                      <a:pt x="0" y="30198"/>
                      <a:pt x="0" y="19454"/>
                    </a:cubicBezTo>
                    <a:cubicBezTo>
                      <a:pt x="0" y="8710"/>
                      <a:pt x="8710" y="0"/>
                      <a:pt x="19454" y="0"/>
                    </a:cubicBezTo>
                    <a:cubicBezTo>
                      <a:pt x="30198" y="0"/>
                      <a:pt x="38908" y="8710"/>
                      <a:pt x="38908" y="19454"/>
                    </a:cubicBezTo>
                    <a:close/>
                  </a:path>
                </a:pathLst>
              </a:custGeom>
              <a:solidFill>
                <a:srgbClr val="6DA5C6"/>
              </a:solidFill>
              <a:ln w="6936"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35" name="图形 15"/>
            <p:cNvGrpSpPr/>
            <p:nvPr/>
          </p:nvGrpSpPr>
          <p:grpSpPr>
            <a:xfrm>
              <a:off x="10758938" y="2155204"/>
              <a:ext cx="302233" cy="2358808"/>
              <a:chOff x="10758938" y="2155204"/>
              <a:chExt cx="302233" cy="2358808"/>
            </a:xfrm>
          </p:grpSpPr>
          <p:sp>
            <p:nvSpPr>
              <p:cNvPr id="48" name="任意多边形: 形状 47"/>
              <p:cNvSpPr/>
              <p:nvPr/>
            </p:nvSpPr>
            <p:spPr>
              <a:xfrm>
                <a:off x="10758938" y="2174658"/>
                <a:ext cx="282778" cy="2339354"/>
              </a:xfrm>
              <a:custGeom>
                <a:avLst/>
                <a:gdLst>
                  <a:gd name="connsiteX0" fmla="*/ 0 w 282778"/>
                  <a:gd name="connsiteY0" fmla="*/ 2339355 h 2339354"/>
                  <a:gd name="connsiteX1" fmla="*/ 0 w 282778"/>
                  <a:gd name="connsiteY1" fmla="*/ 1948884 h 2339354"/>
                  <a:gd name="connsiteX2" fmla="*/ 164665 w 282778"/>
                  <a:gd name="connsiteY2" fmla="*/ 1784218 h 2339354"/>
                  <a:gd name="connsiteX3" fmla="*/ 164665 w 282778"/>
                  <a:gd name="connsiteY3" fmla="*/ 419653 h 2339354"/>
                  <a:gd name="connsiteX4" fmla="*/ 282779 w 282778"/>
                  <a:gd name="connsiteY4" fmla="*/ 300844 h 2339354"/>
                  <a:gd name="connsiteX5" fmla="*/ 282779 w 282778"/>
                  <a:gd name="connsiteY5" fmla="*/ 0 h 233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778" h="2339354">
                    <a:moveTo>
                      <a:pt x="0" y="2339355"/>
                    </a:moveTo>
                    <a:lnTo>
                      <a:pt x="0" y="1948884"/>
                    </a:lnTo>
                    <a:lnTo>
                      <a:pt x="164665" y="1784218"/>
                    </a:lnTo>
                    <a:lnTo>
                      <a:pt x="164665" y="419653"/>
                    </a:lnTo>
                    <a:lnTo>
                      <a:pt x="282779" y="300844"/>
                    </a:lnTo>
                    <a:lnTo>
                      <a:pt x="282779"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49" name="任意多边形: 形状 48"/>
              <p:cNvSpPr/>
              <p:nvPr/>
            </p:nvSpPr>
            <p:spPr>
              <a:xfrm>
                <a:off x="11022263" y="2155204"/>
                <a:ext cx="38908" cy="38908"/>
              </a:xfrm>
              <a:custGeom>
                <a:avLst/>
                <a:gdLst>
                  <a:gd name="connsiteX0" fmla="*/ 38908 w 38908"/>
                  <a:gd name="connsiteY0" fmla="*/ 19454 h 38908"/>
                  <a:gd name="connsiteX1" fmla="*/ 19454 w 38908"/>
                  <a:gd name="connsiteY1" fmla="*/ 38908 h 38908"/>
                  <a:gd name="connsiteX2" fmla="*/ 0 w 38908"/>
                  <a:gd name="connsiteY2" fmla="*/ 19454 h 38908"/>
                  <a:gd name="connsiteX3" fmla="*/ 19454 w 38908"/>
                  <a:gd name="connsiteY3" fmla="*/ 0 h 38908"/>
                  <a:gd name="connsiteX4" fmla="*/ 38908 w 38908"/>
                  <a:gd name="connsiteY4" fmla="*/ 19454 h 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8" h="38908">
                    <a:moveTo>
                      <a:pt x="38908" y="19454"/>
                    </a:moveTo>
                    <a:cubicBezTo>
                      <a:pt x="38908" y="30198"/>
                      <a:pt x="30198" y="38908"/>
                      <a:pt x="19454" y="38908"/>
                    </a:cubicBezTo>
                    <a:cubicBezTo>
                      <a:pt x="8710" y="38908"/>
                      <a:pt x="0" y="30198"/>
                      <a:pt x="0" y="19454"/>
                    </a:cubicBezTo>
                    <a:cubicBezTo>
                      <a:pt x="0" y="8710"/>
                      <a:pt x="8710" y="0"/>
                      <a:pt x="19454" y="0"/>
                    </a:cubicBezTo>
                    <a:cubicBezTo>
                      <a:pt x="30198" y="0"/>
                      <a:pt x="38908" y="8710"/>
                      <a:pt x="38908" y="19454"/>
                    </a:cubicBezTo>
                    <a:close/>
                  </a:path>
                </a:pathLst>
              </a:custGeom>
              <a:solidFill>
                <a:srgbClr val="6DA5C6"/>
              </a:solidFill>
              <a:ln w="6936"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36" name="图形 15"/>
            <p:cNvGrpSpPr/>
            <p:nvPr/>
          </p:nvGrpSpPr>
          <p:grpSpPr>
            <a:xfrm>
              <a:off x="10394868" y="755204"/>
              <a:ext cx="728138" cy="3758808"/>
              <a:chOff x="10394868" y="755204"/>
              <a:chExt cx="728138" cy="3758808"/>
            </a:xfrm>
          </p:grpSpPr>
          <p:sp>
            <p:nvSpPr>
              <p:cNvPr id="46" name="任意多边形: 形状 45"/>
              <p:cNvSpPr/>
              <p:nvPr/>
            </p:nvSpPr>
            <p:spPr>
              <a:xfrm>
                <a:off x="10394868" y="774658"/>
                <a:ext cx="728138" cy="3739354"/>
              </a:xfrm>
              <a:custGeom>
                <a:avLst/>
                <a:gdLst>
                  <a:gd name="connsiteX0" fmla="*/ 0 w 728138"/>
                  <a:gd name="connsiteY0" fmla="*/ 3739355 h 3739354"/>
                  <a:gd name="connsiteX1" fmla="*/ 0 w 728138"/>
                  <a:gd name="connsiteY1" fmla="*/ 3565657 h 3739354"/>
                  <a:gd name="connsiteX2" fmla="*/ 343921 w 728138"/>
                  <a:gd name="connsiteY2" fmla="*/ 3222432 h 3739354"/>
                  <a:gd name="connsiteX3" fmla="*/ 343921 w 728138"/>
                  <a:gd name="connsiteY3" fmla="*/ 2399107 h 3739354"/>
                  <a:gd name="connsiteX4" fmla="*/ 728139 w 728138"/>
                  <a:gd name="connsiteY4" fmla="*/ 2014193 h 3739354"/>
                  <a:gd name="connsiteX5" fmla="*/ 728139 w 728138"/>
                  <a:gd name="connsiteY5" fmla="*/ 1177667 h 3739354"/>
                  <a:gd name="connsiteX6" fmla="*/ 371712 w 728138"/>
                  <a:gd name="connsiteY6" fmla="*/ 821241 h 3739354"/>
                  <a:gd name="connsiteX7" fmla="*/ 371712 w 728138"/>
                  <a:gd name="connsiteY7" fmla="*/ 0 h 373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138" h="3739354">
                    <a:moveTo>
                      <a:pt x="0" y="3739355"/>
                    </a:moveTo>
                    <a:lnTo>
                      <a:pt x="0" y="3565657"/>
                    </a:lnTo>
                    <a:lnTo>
                      <a:pt x="343921" y="3222432"/>
                    </a:lnTo>
                    <a:lnTo>
                      <a:pt x="343921" y="2399107"/>
                    </a:lnTo>
                    <a:lnTo>
                      <a:pt x="728139" y="2014193"/>
                    </a:lnTo>
                    <a:lnTo>
                      <a:pt x="728139" y="1177667"/>
                    </a:lnTo>
                    <a:lnTo>
                      <a:pt x="371712" y="821241"/>
                    </a:lnTo>
                    <a:lnTo>
                      <a:pt x="371712"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47" name="任意多边形: 形状 46"/>
              <p:cNvSpPr/>
              <p:nvPr/>
            </p:nvSpPr>
            <p:spPr>
              <a:xfrm>
                <a:off x="10747126" y="755204"/>
                <a:ext cx="38908" cy="38908"/>
              </a:xfrm>
              <a:custGeom>
                <a:avLst/>
                <a:gdLst>
                  <a:gd name="connsiteX0" fmla="*/ 38908 w 38908"/>
                  <a:gd name="connsiteY0" fmla="*/ 19454 h 38908"/>
                  <a:gd name="connsiteX1" fmla="*/ 19454 w 38908"/>
                  <a:gd name="connsiteY1" fmla="*/ 38908 h 38908"/>
                  <a:gd name="connsiteX2" fmla="*/ 0 w 38908"/>
                  <a:gd name="connsiteY2" fmla="*/ 19454 h 38908"/>
                  <a:gd name="connsiteX3" fmla="*/ 19454 w 38908"/>
                  <a:gd name="connsiteY3" fmla="*/ 0 h 38908"/>
                  <a:gd name="connsiteX4" fmla="*/ 38908 w 38908"/>
                  <a:gd name="connsiteY4" fmla="*/ 19454 h 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8" h="38908">
                    <a:moveTo>
                      <a:pt x="38908" y="19454"/>
                    </a:moveTo>
                    <a:cubicBezTo>
                      <a:pt x="38908" y="30198"/>
                      <a:pt x="30198" y="38908"/>
                      <a:pt x="19454" y="38908"/>
                    </a:cubicBezTo>
                    <a:cubicBezTo>
                      <a:pt x="8710" y="38908"/>
                      <a:pt x="0" y="30198"/>
                      <a:pt x="0" y="19454"/>
                    </a:cubicBezTo>
                    <a:cubicBezTo>
                      <a:pt x="0" y="8710"/>
                      <a:pt x="8710" y="0"/>
                      <a:pt x="19454" y="0"/>
                    </a:cubicBezTo>
                    <a:cubicBezTo>
                      <a:pt x="30198" y="0"/>
                      <a:pt x="38908" y="8710"/>
                      <a:pt x="38908" y="19454"/>
                    </a:cubicBezTo>
                    <a:close/>
                  </a:path>
                </a:pathLst>
              </a:custGeom>
              <a:solidFill>
                <a:srgbClr val="6DA5C6"/>
              </a:solidFill>
              <a:ln w="6936"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37" name="图形 15"/>
            <p:cNvGrpSpPr/>
            <p:nvPr/>
          </p:nvGrpSpPr>
          <p:grpSpPr>
            <a:xfrm>
              <a:off x="11154967" y="1773070"/>
              <a:ext cx="355036" cy="2740942"/>
              <a:chOff x="11154967" y="1773070"/>
              <a:chExt cx="355036" cy="2740942"/>
            </a:xfrm>
          </p:grpSpPr>
          <p:sp>
            <p:nvSpPr>
              <p:cNvPr id="44" name="任意多边形: 形状 43"/>
              <p:cNvSpPr/>
              <p:nvPr/>
            </p:nvSpPr>
            <p:spPr>
              <a:xfrm>
                <a:off x="11154967" y="1792524"/>
                <a:ext cx="355036" cy="2721488"/>
              </a:xfrm>
              <a:custGeom>
                <a:avLst/>
                <a:gdLst>
                  <a:gd name="connsiteX0" fmla="*/ 0 w 355036"/>
                  <a:gd name="connsiteY0" fmla="*/ 2721489 h 2721488"/>
                  <a:gd name="connsiteX1" fmla="*/ 0 w 355036"/>
                  <a:gd name="connsiteY1" fmla="*/ 2447742 h 2721488"/>
                  <a:gd name="connsiteX2" fmla="*/ 177866 w 355036"/>
                  <a:gd name="connsiteY2" fmla="*/ 2269876 h 2721488"/>
                  <a:gd name="connsiteX3" fmla="*/ 177866 w 355036"/>
                  <a:gd name="connsiteY3" fmla="*/ 1556328 h 2721488"/>
                  <a:gd name="connsiteX4" fmla="*/ 355037 w 355036"/>
                  <a:gd name="connsiteY4" fmla="*/ 1379156 h 2721488"/>
                  <a:gd name="connsiteX5" fmla="*/ 355037 w 355036"/>
                  <a:gd name="connsiteY5" fmla="*/ 776079 h 2721488"/>
                  <a:gd name="connsiteX6" fmla="*/ 98660 w 355036"/>
                  <a:gd name="connsiteY6" fmla="*/ 519702 h 2721488"/>
                  <a:gd name="connsiteX7" fmla="*/ 98660 w 355036"/>
                  <a:gd name="connsiteY7" fmla="*/ 0 h 272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036" h="2721488">
                    <a:moveTo>
                      <a:pt x="0" y="2721489"/>
                    </a:moveTo>
                    <a:lnTo>
                      <a:pt x="0" y="2447742"/>
                    </a:lnTo>
                    <a:lnTo>
                      <a:pt x="177866" y="2269876"/>
                    </a:lnTo>
                    <a:lnTo>
                      <a:pt x="177866" y="1556328"/>
                    </a:lnTo>
                    <a:lnTo>
                      <a:pt x="355037" y="1379156"/>
                    </a:lnTo>
                    <a:lnTo>
                      <a:pt x="355037" y="776079"/>
                    </a:lnTo>
                    <a:lnTo>
                      <a:pt x="98660" y="519702"/>
                    </a:lnTo>
                    <a:lnTo>
                      <a:pt x="98660"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45" name="任意多边形: 形状 44"/>
              <p:cNvSpPr/>
              <p:nvPr/>
            </p:nvSpPr>
            <p:spPr>
              <a:xfrm>
                <a:off x="11234173" y="1773070"/>
                <a:ext cx="38908" cy="38908"/>
              </a:xfrm>
              <a:custGeom>
                <a:avLst/>
                <a:gdLst>
                  <a:gd name="connsiteX0" fmla="*/ 38908 w 38908"/>
                  <a:gd name="connsiteY0" fmla="*/ 19454 h 38908"/>
                  <a:gd name="connsiteX1" fmla="*/ 19454 w 38908"/>
                  <a:gd name="connsiteY1" fmla="*/ 38908 h 38908"/>
                  <a:gd name="connsiteX2" fmla="*/ 0 w 38908"/>
                  <a:gd name="connsiteY2" fmla="*/ 19454 h 38908"/>
                  <a:gd name="connsiteX3" fmla="*/ 19454 w 38908"/>
                  <a:gd name="connsiteY3" fmla="*/ 0 h 38908"/>
                  <a:gd name="connsiteX4" fmla="*/ 38908 w 38908"/>
                  <a:gd name="connsiteY4" fmla="*/ 19454 h 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8" h="38908">
                    <a:moveTo>
                      <a:pt x="38908" y="19454"/>
                    </a:moveTo>
                    <a:cubicBezTo>
                      <a:pt x="38908" y="30198"/>
                      <a:pt x="30198" y="38908"/>
                      <a:pt x="19454" y="38908"/>
                    </a:cubicBezTo>
                    <a:cubicBezTo>
                      <a:pt x="8710" y="38908"/>
                      <a:pt x="0" y="30198"/>
                      <a:pt x="0" y="19454"/>
                    </a:cubicBezTo>
                    <a:cubicBezTo>
                      <a:pt x="0" y="8710"/>
                      <a:pt x="8710" y="0"/>
                      <a:pt x="19454" y="0"/>
                    </a:cubicBezTo>
                    <a:cubicBezTo>
                      <a:pt x="30198" y="0"/>
                      <a:pt x="38908" y="8710"/>
                      <a:pt x="38908" y="19454"/>
                    </a:cubicBezTo>
                    <a:close/>
                  </a:path>
                </a:pathLst>
              </a:custGeom>
              <a:solidFill>
                <a:srgbClr val="6DA5C6"/>
              </a:solidFill>
              <a:ln w="6936"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38" name="图形 15"/>
            <p:cNvGrpSpPr/>
            <p:nvPr/>
          </p:nvGrpSpPr>
          <p:grpSpPr>
            <a:xfrm>
              <a:off x="11448863" y="2431035"/>
              <a:ext cx="404367" cy="2082977"/>
              <a:chOff x="11448863" y="2431035"/>
              <a:chExt cx="404367" cy="2082977"/>
            </a:xfrm>
          </p:grpSpPr>
          <p:sp>
            <p:nvSpPr>
              <p:cNvPr id="42" name="任意多边形: 形状 41"/>
              <p:cNvSpPr/>
              <p:nvPr/>
            </p:nvSpPr>
            <p:spPr>
              <a:xfrm>
                <a:off x="11448863" y="2450489"/>
                <a:ext cx="404367" cy="2063523"/>
              </a:xfrm>
              <a:custGeom>
                <a:avLst/>
                <a:gdLst>
                  <a:gd name="connsiteX0" fmla="*/ 0 w 404367"/>
                  <a:gd name="connsiteY0" fmla="*/ 2063523 h 2063523"/>
                  <a:gd name="connsiteX1" fmla="*/ 0 w 404367"/>
                  <a:gd name="connsiteY1" fmla="*/ 1910670 h 2063523"/>
                  <a:gd name="connsiteX2" fmla="*/ 191067 w 404367"/>
                  <a:gd name="connsiteY2" fmla="*/ 1720298 h 2063523"/>
                  <a:gd name="connsiteX3" fmla="*/ 191067 w 404367"/>
                  <a:gd name="connsiteY3" fmla="*/ 1281191 h 2063523"/>
                  <a:gd name="connsiteX4" fmla="*/ 404367 w 404367"/>
                  <a:gd name="connsiteY4" fmla="*/ 1067891 h 2063523"/>
                  <a:gd name="connsiteX5" fmla="*/ 404367 w 404367"/>
                  <a:gd name="connsiteY5" fmla="*/ 582233 h 2063523"/>
                  <a:gd name="connsiteX6" fmla="*/ 188288 w 404367"/>
                  <a:gd name="connsiteY6" fmla="*/ 366849 h 2063523"/>
                  <a:gd name="connsiteX7" fmla="*/ 188288 w 404367"/>
                  <a:gd name="connsiteY7" fmla="*/ 0 h 206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367" h="2063523">
                    <a:moveTo>
                      <a:pt x="0" y="2063523"/>
                    </a:moveTo>
                    <a:lnTo>
                      <a:pt x="0" y="1910670"/>
                    </a:lnTo>
                    <a:lnTo>
                      <a:pt x="191067" y="1720298"/>
                    </a:lnTo>
                    <a:lnTo>
                      <a:pt x="191067" y="1281191"/>
                    </a:lnTo>
                    <a:lnTo>
                      <a:pt x="404367" y="1067891"/>
                    </a:lnTo>
                    <a:lnTo>
                      <a:pt x="404367" y="582233"/>
                    </a:lnTo>
                    <a:lnTo>
                      <a:pt x="188288" y="366849"/>
                    </a:lnTo>
                    <a:lnTo>
                      <a:pt x="188288"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43" name="任意多边形: 形状 42"/>
              <p:cNvSpPr/>
              <p:nvPr/>
            </p:nvSpPr>
            <p:spPr>
              <a:xfrm>
                <a:off x="11619086" y="2431035"/>
                <a:ext cx="38908" cy="38908"/>
              </a:xfrm>
              <a:custGeom>
                <a:avLst/>
                <a:gdLst>
                  <a:gd name="connsiteX0" fmla="*/ 38908 w 38908"/>
                  <a:gd name="connsiteY0" fmla="*/ 19454 h 38908"/>
                  <a:gd name="connsiteX1" fmla="*/ 19454 w 38908"/>
                  <a:gd name="connsiteY1" fmla="*/ 38908 h 38908"/>
                  <a:gd name="connsiteX2" fmla="*/ 0 w 38908"/>
                  <a:gd name="connsiteY2" fmla="*/ 19454 h 38908"/>
                  <a:gd name="connsiteX3" fmla="*/ 19454 w 38908"/>
                  <a:gd name="connsiteY3" fmla="*/ 0 h 38908"/>
                  <a:gd name="connsiteX4" fmla="*/ 38908 w 38908"/>
                  <a:gd name="connsiteY4" fmla="*/ 19454 h 3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8" h="38908">
                    <a:moveTo>
                      <a:pt x="38908" y="19454"/>
                    </a:moveTo>
                    <a:cubicBezTo>
                      <a:pt x="38908" y="30198"/>
                      <a:pt x="30198" y="38908"/>
                      <a:pt x="19454" y="38908"/>
                    </a:cubicBezTo>
                    <a:cubicBezTo>
                      <a:pt x="8710" y="38908"/>
                      <a:pt x="0" y="30198"/>
                      <a:pt x="0" y="19454"/>
                    </a:cubicBezTo>
                    <a:cubicBezTo>
                      <a:pt x="0" y="8710"/>
                      <a:pt x="8710" y="0"/>
                      <a:pt x="19454" y="0"/>
                    </a:cubicBezTo>
                    <a:cubicBezTo>
                      <a:pt x="30198" y="0"/>
                      <a:pt x="38908" y="8710"/>
                      <a:pt x="38908" y="19454"/>
                    </a:cubicBezTo>
                    <a:close/>
                  </a:path>
                </a:pathLst>
              </a:custGeom>
              <a:solidFill>
                <a:srgbClr val="6DA5C6"/>
              </a:solidFill>
              <a:ln w="6936"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nvGrpSpPr>
            <p:cNvPr id="39" name="图形 15"/>
            <p:cNvGrpSpPr/>
            <p:nvPr/>
          </p:nvGrpSpPr>
          <p:grpSpPr>
            <a:xfrm>
              <a:off x="10298292" y="637090"/>
              <a:ext cx="722580" cy="3876922"/>
              <a:chOff x="10298292" y="637090"/>
              <a:chExt cx="722580" cy="3876922"/>
            </a:xfrm>
            <a:noFill/>
          </p:grpSpPr>
          <p:sp>
            <p:nvSpPr>
              <p:cNvPr id="40" name="任意多边形: 形状 39"/>
              <p:cNvSpPr/>
              <p:nvPr/>
            </p:nvSpPr>
            <p:spPr>
              <a:xfrm>
                <a:off x="10322610" y="685725"/>
                <a:ext cx="698262" cy="3828287"/>
              </a:xfrm>
              <a:custGeom>
                <a:avLst/>
                <a:gdLst>
                  <a:gd name="connsiteX0" fmla="*/ 698263 w 698262"/>
                  <a:gd name="connsiteY0" fmla="*/ 3828288 h 3828287"/>
                  <a:gd name="connsiteX1" fmla="*/ 698263 w 698262"/>
                  <a:gd name="connsiteY1" fmla="*/ 3693499 h 3828287"/>
                  <a:gd name="connsiteX2" fmla="*/ 491216 w 698262"/>
                  <a:gd name="connsiteY2" fmla="*/ 3486452 h 3828287"/>
                  <a:gd name="connsiteX3" fmla="*/ 491216 w 698262"/>
                  <a:gd name="connsiteY3" fmla="*/ 1951663 h 3828287"/>
                  <a:gd name="connsiteX4" fmla="*/ 117419 w 698262"/>
                  <a:gd name="connsiteY4" fmla="*/ 1577866 h 3828287"/>
                  <a:gd name="connsiteX5" fmla="*/ 117419 w 698262"/>
                  <a:gd name="connsiteY5" fmla="*/ 1117916 h 3828287"/>
                  <a:gd name="connsiteX6" fmla="*/ 0 w 698262"/>
                  <a:gd name="connsiteY6" fmla="*/ 999801 h 3828287"/>
                  <a:gd name="connsiteX7" fmla="*/ 0 w 698262"/>
                  <a:gd name="connsiteY7" fmla="*/ 0 h 382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62" h="3828287">
                    <a:moveTo>
                      <a:pt x="698263" y="3828288"/>
                    </a:moveTo>
                    <a:lnTo>
                      <a:pt x="698263" y="3693499"/>
                    </a:lnTo>
                    <a:lnTo>
                      <a:pt x="491216" y="3486452"/>
                    </a:lnTo>
                    <a:lnTo>
                      <a:pt x="491216" y="1951663"/>
                    </a:lnTo>
                    <a:lnTo>
                      <a:pt x="117419" y="1577866"/>
                    </a:lnTo>
                    <a:lnTo>
                      <a:pt x="117419" y="1117916"/>
                    </a:lnTo>
                    <a:lnTo>
                      <a:pt x="0" y="999801"/>
                    </a:lnTo>
                    <a:lnTo>
                      <a:pt x="0" y="0"/>
                    </a:lnTo>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sp>
            <p:nvSpPr>
              <p:cNvPr id="41" name="任意多边形: 形状 40"/>
              <p:cNvSpPr/>
              <p:nvPr/>
            </p:nvSpPr>
            <p:spPr>
              <a:xfrm>
                <a:off x="10298292" y="637090"/>
                <a:ext cx="48635" cy="48635"/>
              </a:xfrm>
              <a:custGeom>
                <a:avLst/>
                <a:gdLst>
                  <a:gd name="connsiteX0" fmla="*/ 48635 w 48635"/>
                  <a:gd name="connsiteY0" fmla="*/ 24318 h 48635"/>
                  <a:gd name="connsiteX1" fmla="*/ 24318 w 48635"/>
                  <a:gd name="connsiteY1" fmla="*/ 48635 h 48635"/>
                  <a:gd name="connsiteX2" fmla="*/ 0 w 48635"/>
                  <a:gd name="connsiteY2" fmla="*/ 24318 h 48635"/>
                  <a:gd name="connsiteX3" fmla="*/ 24318 w 48635"/>
                  <a:gd name="connsiteY3" fmla="*/ 0 h 48635"/>
                  <a:gd name="connsiteX4" fmla="*/ 48635 w 48635"/>
                  <a:gd name="connsiteY4" fmla="*/ 24318 h 4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35" h="48635">
                    <a:moveTo>
                      <a:pt x="48635" y="24318"/>
                    </a:moveTo>
                    <a:cubicBezTo>
                      <a:pt x="48635" y="37748"/>
                      <a:pt x="37748" y="48635"/>
                      <a:pt x="24318" y="48635"/>
                    </a:cubicBezTo>
                    <a:cubicBezTo>
                      <a:pt x="10887" y="48635"/>
                      <a:pt x="0" y="37748"/>
                      <a:pt x="0" y="24318"/>
                    </a:cubicBezTo>
                    <a:cubicBezTo>
                      <a:pt x="0" y="10887"/>
                      <a:pt x="10887" y="0"/>
                      <a:pt x="24318" y="0"/>
                    </a:cubicBezTo>
                    <a:cubicBezTo>
                      <a:pt x="37748" y="0"/>
                      <a:pt x="48635" y="10887"/>
                      <a:pt x="48635" y="24318"/>
                    </a:cubicBezTo>
                    <a:close/>
                  </a:path>
                </a:pathLst>
              </a:custGeom>
              <a:noFill/>
              <a:ln w="9973" cap="flat">
                <a:gradFill>
                  <a:gsLst>
                    <a:gs pos="20000">
                      <a:schemeClr val="bg1">
                        <a:alpha val="0"/>
                      </a:schemeClr>
                    </a:gs>
                    <a:gs pos="100000">
                      <a:schemeClr val="bg1">
                        <a:alpha val="10000"/>
                      </a:schemeClr>
                    </a:gs>
                  </a:gsLst>
                  <a:lin ang="5400000" scaled="1"/>
                </a:gradFill>
                <a:prstDash val="solid"/>
                <a:miter/>
              </a:ln>
            </p:spPr>
            <p:txBody>
              <a:bodyPr rtlCol="0" anchor="ctr"/>
              <a:lstStyle/>
              <a:p>
                <a:endParaRPr lang="zh-CN" altLang="en-US">
                  <a:cs typeface="+mn-ea"/>
                  <a:sym typeface="+mn-lt"/>
                </a:endParaRPr>
              </a:p>
            </p:txBody>
          </p:sp>
        </p:grpSp>
      </p:grpSp>
      <p:sp>
        <p:nvSpPr>
          <p:cNvPr id="11" name="文本框 10"/>
          <p:cNvSpPr txBox="1"/>
          <p:nvPr/>
        </p:nvSpPr>
        <p:spPr>
          <a:xfrm>
            <a:off x="564515" y="1109345"/>
            <a:ext cx="2416175" cy="46037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sym typeface="+mn-lt"/>
              </a:rPr>
              <a:t>儲能技術對比</a:t>
            </a:r>
          </a:p>
        </p:txBody>
      </p:sp>
      <p:grpSp>
        <p:nvGrpSpPr>
          <p:cNvPr id="84" name="组合 83"/>
          <p:cNvGrpSpPr/>
          <p:nvPr/>
        </p:nvGrpSpPr>
        <p:grpSpPr>
          <a:xfrm>
            <a:off x="-1772340" y="492696"/>
            <a:ext cx="2371658" cy="441960"/>
            <a:chOff x="-1818640" y="335280"/>
            <a:chExt cx="2371658" cy="529904"/>
          </a:xfrm>
          <a:gradFill>
            <a:gsLst>
              <a:gs pos="69000">
                <a:schemeClr val="bg1">
                  <a:alpha val="80000"/>
                </a:schemeClr>
              </a:gs>
              <a:gs pos="100000">
                <a:srgbClr val="7DDDFF">
                  <a:alpha val="80000"/>
                </a:srgbClr>
              </a:gs>
            </a:gsLst>
            <a:lin ang="0" scaled="0"/>
          </a:gradFill>
        </p:grpSpPr>
        <p:sp>
          <p:nvSpPr>
            <p:cNvPr id="85" name="图形 4"/>
            <p:cNvSpPr/>
            <p:nvPr/>
          </p:nvSpPr>
          <p:spPr>
            <a:xfrm flipH="1">
              <a:off x="-1818640" y="525965"/>
              <a:ext cx="2363210" cy="339219"/>
            </a:xfrm>
            <a:custGeom>
              <a:avLst/>
              <a:gdLst>
                <a:gd name="connsiteX0" fmla="*/ 5002149 w 5009292"/>
                <a:gd name="connsiteY0" fmla="*/ 719042 h 719042"/>
                <a:gd name="connsiteX1" fmla="*/ 4825079 w 5009292"/>
                <a:gd name="connsiteY1" fmla="*/ 541877 h 719042"/>
                <a:gd name="connsiteX2" fmla="*/ 4088035 w 5009292"/>
                <a:gd name="connsiteY2" fmla="*/ 541877 h 719042"/>
                <a:gd name="connsiteX3" fmla="*/ 3876485 w 5009292"/>
                <a:gd name="connsiteY3" fmla="*/ 330327 h 719042"/>
                <a:gd name="connsiteX4" fmla="*/ 3579971 w 5009292"/>
                <a:gd name="connsiteY4" fmla="*/ 330327 h 719042"/>
                <a:gd name="connsiteX5" fmla="*/ 3417284 w 5009292"/>
                <a:gd name="connsiteY5" fmla="*/ 167640 h 719042"/>
                <a:gd name="connsiteX6" fmla="*/ 3183160 w 5009292"/>
                <a:gd name="connsiteY6" fmla="*/ 167640 h 719042"/>
                <a:gd name="connsiteX7" fmla="*/ 3061621 w 5009292"/>
                <a:gd name="connsiteY7" fmla="*/ 289179 h 719042"/>
                <a:gd name="connsiteX8" fmla="*/ 2839307 w 5009292"/>
                <a:gd name="connsiteY8" fmla="*/ 289179 h 719042"/>
                <a:gd name="connsiteX9" fmla="*/ 2726531 w 5009292"/>
                <a:gd name="connsiteY9" fmla="*/ 176498 h 719042"/>
                <a:gd name="connsiteX10" fmla="*/ 2451545 w 5009292"/>
                <a:gd name="connsiteY10" fmla="*/ 176498 h 719042"/>
                <a:gd name="connsiteX11" fmla="*/ 2379059 w 5009292"/>
                <a:gd name="connsiteY11" fmla="*/ 248888 h 719042"/>
                <a:gd name="connsiteX12" fmla="*/ 2064734 w 5009292"/>
                <a:gd name="connsiteY12" fmla="*/ 248888 h 719042"/>
                <a:gd name="connsiteX13" fmla="*/ 1874520 w 5009292"/>
                <a:gd name="connsiteY13" fmla="*/ 58579 h 719042"/>
                <a:gd name="connsiteX14" fmla="*/ 1444276 w 5009292"/>
                <a:gd name="connsiteY14" fmla="*/ 58579 h 719042"/>
                <a:gd name="connsiteX15" fmla="*/ 1272635 w 5009292"/>
                <a:gd name="connsiteY15" fmla="*/ 230219 h 719042"/>
                <a:gd name="connsiteX16" fmla="*/ 976884 w 5009292"/>
                <a:gd name="connsiteY16" fmla="*/ 230219 h 719042"/>
                <a:gd name="connsiteX17" fmla="*/ 756666 w 5009292"/>
                <a:gd name="connsiteY17" fmla="*/ 10001 h 719042"/>
                <a:gd name="connsiteX18" fmla="*/ 0 w 5009292"/>
                <a:gd name="connsiteY18" fmla="*/ 10001 h 719042"/>
                <a:gd name="connsiteX19" fmla="*/ 0 w 5009292"/>
                <a:gd name="connsiteY19" fmla="*/ 0 h 719042"/>
                <a:gd name="connsiteX20" fmla="*/ 760762 w 5009292"/>
                <a:gd name="connsiteY20" fmla="*/ 0 h 719042"/>
                <a:gd name="connsiteX21" fmla="*/ 980980 w 5009292"/>
                <a:gd name="connsiteY21" fmla="*/ 220218 h 719042"/>
                <a:gd name="connsiteX22" fmla="*/ 1268539 w 5009292"/>
                <a:gd name="connsiteY22" fmla="*/ 220218 h 719042"/>
                <a:gd name="connsiteX23" fmla="*/ 1440180 w 5009292"/>
                <a:gd name="connsiteY23" fmla="*/ 48578 h 719042"/>
                <a:gd name="connsiteX24" fmla="*/ 1878616 w 5009292"/>
                <a:gd name="connsiteY24" fmla="*/ 48578 h 719042"/>
                <a:gd name="connsiteX25" fmla="*/ 2068925 w 5009292"/>
                <a:gd name="connsiteY25" fmla="*/ 238887 h 719042"/>
                <a:gd name="connsiteX26" fmla="*/ 2374964 w 5009292"/>
                <a:gd name="connsiteY26" fmla="*/ 238887 h 719042"/>
                <a:gd name="connsiteX27" fmla="*/ 2447354 w 5009292"/>
                <a:gd name="connsiteY27" fmla="*/ 166402 h 719042"/>
                <a:gd name="connsiteX28" fmla="*/ 2730722 w 5009292"/>
                <a:gd name="connsiteY28" fmla="*/ 166402 h 719042"/>
                <a:gd name="connsiteX29" fmla="*/ 2843403 w 5009292"/>
                <a:gd name="connsiteY29" fmla="*/ 279178 h 719042"/>
                <a:gd name="connsiteX30" fmla="*/ 3057430 w 5009292"/>
                <a:gd name="connsiteY30" fmla="*/ 279178 h 719042"/>
                <a:gd name="connsiteX31" fmla="*/ 3178969 w 5009292"/>
                <a:gd name="connsiteY31" fmla="*/ 157639 h 719042"/>
                <a:gd name="connsiteX32" fmla="*/ 3421475 w 5009292"/>
                <a:gd name="connsiteY32" fmla="*/ 157639 h 719042"/>
                <a:gd name="connsiteX33" fmla="*/ 3584067 w 5009292"/>
                <a:gd name="connsiteY33" fmla="*/ 320231 h 719042"/>
                <a:gd name="connsiteX34" fmla="*/ 3880580 w 5009292"/>
                <a:gd name="connsiteY34" fmla="*/ 320231 h 719042"/>
                <a:gd name="connsiteX35" fmla="*/ 4092131 w 5009292"/>
                <a:gd name="connsiteY35" fmla="*/ 531876 h 719042"/>
                <a:gd name="connsiteX36" fmla="*/ 4829175 w 5009292"/>
                <a:gd name="connsiteY36" fmla="*/ 531876 h 719042"/>
                <a:gd name="connsiteX37" fmla="*/ 5009293 w 5009292"/>
                <a:gd name="connsiteY37" fmla="*/ 711899 h 71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009292" h="719042">
                  <a:moveTo>
                    <a:pt x="5002149" y="719042"/>
                  </a:moveTo>
                  <a:lnTo>
                    <a:pt x="4825079" y="541877"/>
                  </a:lnTo>
                  <a:lnTo>
                    <a:pt x="4088035" y="541877"/>
                  </a:lnTo>
                  <a:lnTo>
                    <a:pt x="3876485" y="330327"/>
                  </a:lnTo>
                  <a:lnTo>
                    <a:pt x="3579971" y="330327"/>
                  </a:lnTo>
                  <a:lnTo>
                    <a:pt x="3417284" y="167640"/>
                  </a:lnTo>
                  <a:lnTo>
                    <a:pt x="3183160" y="167640"/>
                  </a:lnTo>
                  <a:lnTo>
                    <a:pt x="3061621" y="289179"/>
                  </a:lnTo>
                  <a:lnTo>
                    <a:pt x="2839307" y="289179"/>
                  </a:lnTo>
                  <a:lnTo>
                    <a:pt x="2726531" y="176498"/>
                  </a:lnTo>
                  <a:lnTo>
                    <a:pt x="2451545" y="176498"/>
                  </a:lnTo>
                  <a:lnTo>
                    <a:pt x="2379059" y="248888"/>
                  </a:lnTo>
                  <a:lnTo>
                    <a:pt x="2064734" y="248888"/>
                  </a:lnTo>
                  <a:lnTo>
                    <a:pt x="1874520" y="58579"/>
                  </a:lnTo>
                  <a:lnTo>
                    <a:pt x="1444276" y="58579"/>
                  </a:lnTo>
                  <a:lnTo>
                    <a:pt x="1272635" y="230219"/>
                  </a:lnTo>
                  <a:lnTo>
                    <a:pt x="976884" y="230219"/>
                  </a:lnTo>
                  <a:lnTo>
                    <a:pt x="756666" y="10001"/>
                  </a:lnTo>
                  <a:lnTo>
                    <a:pt x="0" y="10001"/>
                  </a:lnTo>
                  <a:lnTo>
                    <a:pt x="0" y="0"/>
                  </a:lnTo>
                  <a:lnTo>
                    <a:pt x="760762" y="0"/>
                  </a:lnTo>
                  <a:lnTo>
                    <a:pt x="980980" y="220218"/>
                  </a:lnTo>
                  <a:lnTo>
                    <a:pt x="1268539" y="220218"/>
                  </a:lnTo>
                  <a:lnTo>
                    <a:pt x="1440180" y="48578"/>
                  </a:lnTo>
                  <a:lnTo>
                    <a:pt x="1878616" y="48578"/>
                  </a:lnTo>
                  <a:lnTo>
                    <a:pt x="2068925" y="238887"/>
                  </a:lnTo>
                  <a:lnTo>
                    <a:pt x="2374964" y="238887"/>
                  </a:lnTo>
                  <a:lnTo>
                    <a:pt x="2447354" y="166402"/>
                  </a:lnTo>
                  <a:lnTo>
                    <a:pt x="2730722" y="166402"/>
                  </a:lnTo>
                  <a:lnTo>
                    <a:pt x="2843403" y="279178"/>
                  </a:lnTo>
                  <a:lnTo>
                    <a:pt x="3057430" y="279178"/>
                  </a:lnTo>
                  <a:lnTo>
                    <a:pt x="3178969" y="157639"/>
                  </a:lnTo>
                  <a:lnTo>
                    <a:pt x="3421475" y="157639"/>
                  </a:lnTo>
                  <a:lnTo>
                    <a:pt x="3584067" y="320231"/>
                  </a:lnTo>
                  <a:lnTo>
                    <a:pt x="3880580" y="320231"/>
                  </a:lnTo>
                  <a:lnTo>
                    <a:pt x="4092131" y="531876"/>
                  </a:lnTo>
                  <a:lnTo>
                    <a:pt x="4829175" y="531876"/>
                  </a:lnTo>
                  <a:lnTo>
                    <a:pt x="5009293" y="711899"/>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mn-ea"/>
                <a:sym typeface="+mn-lt"/>
              </a:endParaRPr>
            </a:p>
          </p:txBody>
        </p:sp>
        <p:sp>
          <p:nvSpPr>
            <p:cNvPr id="86" name="图形 4"/>
            <p:cNvSpPr/>
            <p:nvPr/>
          </p:nvSpPr>
          <p:spPr>
            <a:xfrm flipH="1">
              <a:off x="535224" y="519405"/>
              <a:ext cx="17794" cy="17794"/>
            </a:xfrm>
            <a:custGeom>
              <a:avLst/>
              <a:gdLst>
                <a:gd name="connsiteX0" fmla="*/ 18860 w 37718"/>
                <a:gd name="connsiteY0" fmla="*/ 37719 h 37718"/>
                <a:gd name="connsiteX1" fmla="*/ 0 w 37718"/>
                <a:gd name="connsiteY1" fmla="*/ 18860 h 37718"/>
                <a:gd name="connsiteX2" fmla="*/ 18860 w 37718"/>
                <a:gd name="connsiteY2" fmla="*/ 0 h 37718"/>
                <a:gd name="connsiteX3" fmla="*/ 37719 w 37718"/>
                <a:gd name="connsiteY3" fmla="*/ 18860 h 37718"/>
                <a:gd name="connsiteX4" fmla="*/ 18860 w 37718"/>
                <a:gd name="connsiteY4" fmla="*/ 37719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8" h="37718">
                  <a:moveTo>
                    <a:pt x="18860" y="37719"/>
                  </a:moveTo>
                  <a:cubicBezTo>
                    <a:pt x="8477" y="37719"/>
                    <a:pt x="0" y="29242"/>
                    <a:pt x="0" y="18860"/>
                  </a:cubicBezTo>
                  <a:cubicBezTo>
                    <a:pt x="0" y="8477"/>
                    <a:pt x="8477" y="0"/>
                    <a:pt x="18860" y="0"/>
                  </a:cubicBezTo>
                  <a:cubicBezTo>
                    <a:pt x="29242" y="0"/>
                    <a:pt x="37719" y="8477"/>
                    <a:pt x="37719" y="18860"/>
                  </a:cubicBezTo>
                  <a:cubicBezTo>
                    <a:pt x="37719" y="29242"/>
                    <a:pt x="29242" y="37719"/>
                    <a:pt x="18860" y="3771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mn-ea"/>
                <a:sym typeface="+mn-lt"/>
              </a:endParaRPr>
            </a:p>
          </p:txBody>
        </p:sp>
        <p:sp>
          <p:nvSpPr>
            <p:cNvPr id="87" name="图形 4"/>
            <p:cNvSpPr/>
            <p:nvPr/>
          </p:nvSpPr>
          <p:spPr>
            <a:xfrm flipH="1">
              <a:off x="-1630624" y="335280"/>
              <a:ext cx="2138847" cy="208187"/>
            </a:xfrm>
            <a:custGeom>
              <a:avLst/>
              <a:gdLst>
                <a:gd name="connsiteX0" fmla="*/ 2337721 w 4533709"/>
                <a:gd name="connsiteY0" fmla="*/ 441293 h 441293"/>
                <a:gd name="connsiteX1" fmla="*/ 2091023 w 4533709"/>
                <a:gd name="connsiteY1" fmla="*/ 441293 h 441293"/>
                <a:gd name="connsiteX2" fmla="*/ 1924050 w 4533709"/>
                <a:gd name="connsiteY2" fmla="*/ 274225 h 441293"/>
                <a:gd name="connsiteX3" fmla="*/ 1366647 w 4533709"/>
                <a:gd name="connsiteY3" fmla="*/ 274225 h 441293"/>
                <a:gd name="connsiteX4" fmla="*/ 1216819 w 4533709"/>
                <a:gd name="connsiteY4" fmla="*/ 424148 h 441293"/>
                <a:gd name="connsiteX5" fmla="*/ 1028510 w 4533709"/>
                <a:gd name="connsiteY5" fmla="*/ 424148 h 441293"/>
                <a:gd name="connsiteX6" fmla="*/ 790766 w 4533709"/>
                <a:gd name="connsiteY6" fmla="*/ 186309 h 441293"/>
                <a:gd name="connsiteX7" fmla="*/ 331565 w 4533709"/>
                <a:gd name="connsiteY7" fmla="*/ 186309 h 441293"/>
                <a:gd name="connsiteX8" fmla="*/ 219837 w 4533709"/>
                <a:gd name="connsiteY8" fmla="*/ 74676 h 441293"/>
                <a:gd name="connsiteX9" fmla="*/ 0 w 4533709"/>
                <a:gd name="connsiteY9" fmla="*/ 74676 h 441293"/>
                <a:gd name="connsiteX10" fmla="*/ 0 w 4533709"/>
                <a:gd name="connsiteY10" fmla="*/ 64675 h 441293"/>
                <a:gd name="connsiteX11" fmla="*/ 224028 w 4533709"/>
                <a:gd name="connsiteY11" fmla="*/ 64675 h 441293"/>
                <a:gd name="connsiteX12" fmla="*/ 335756 w 4533709"/>
                <a:gd name="connsiteY12" fmla="*/ 176308 h 441293"/>
                <a:gd name="connsiteX13" fmla="*/ 794861 w 4533709"/>
                <a:gd name="connsiteY13" fmla="*/ 176308 h 441293"/>
                <a:gd name="connsiteX14" fmla="*/ 1032701 w 4533709"/>
                <a:gd name="connsiteY14" fmla="*/ 414147 h 441293"/>
                <a:gd name="connsiteX15" fmla="*/ 1212628 w 4533709"/>
                <a:gd name="connsiteY15" fmla="*/ 414147 h 441293"/>
                <a:gd name="connsiteX16" fmla="*/ 1362551 w 4533709"/>
                <a:gd name="connsiteY16" fmla="*/ 264223 h 441293"/>
                <a:gd name="connsiteX17" fmla="*/ 1928241 w 4533709"/>
                <a:gd name="connsiteY17" fmla="*/ 264223 h 441293"/>
                <a:gd name="connsiteX18" fmla="*/ 2095214 w 4533709"/>
                <a:gd name="connsiteY18" fmla="*/ 431197 h 441293"/>
                <a:gd name="connsiteX19" fmla="*/ 2333530 w 4533709"/>
                <a:gd name="connsiteY19" fmla="*/ 431197 h 441293"/>
                <a:gd name="connsiteX20" fmla="*/ 2467166 w 4533709"/>
                <a:gd name="connsiteY20" fmla="*/ 297561 h 441293"/>
                <a:gd name="connsiteX21" fmla="*/ 2891981 w 4533709"/>
                <a:gd name="connsiteY21" fmla="*/ 297561 h 441293"/>
                <a:gd name="connsiteX22" fmla="*/ 3015425 w 4533709"/>
                <a:gd name="connsiteY22" fmla="*/ 421005 h 441293"/>
                <a:gd name="connsiteX23" fmla="*/ 3516535 w 4533709"/>
                <a:gd name="connsiteY23" fmla="*/ 421005 h 441293"/>
                <a:gd name="connsiteX24" fmla="*/ 3812667 w 4533709"/>
                <a:gd name="connsiteY24" fmla="*/ 124968 h 441293"/>
                <a:gd name="connsiteX25" fmla="*/ 4401693 w 4533709"/>
                <a:gd name="connsiteY25" fmla="*/ 124968 h 441293"/>
                <a:gd name="connsiteX26" fmla="*/ 4526661 w 4533709"/>
                <a:gd name="connsiteY26" fmla="*/ 0 h 441293"/>
                <a:gd name="connsiteX27" fmla="*/ 4533710 w 4533709"/>
                <a:gd name="connsiteY27" fmla="*/ 7144 h 441293"/>
                <a:gd name="connsiteX28" fmla="*/ 4405884 w 4533709"/>
                <a:gd name="connsiteY28" fmla="*/ 134969 h 441293"/>
                <a:gd name="connsiteX29" fmla="*/ 3816763 w 4533709"/>
                <a:gd name="connsiteY29" fmla="*/ 134969 h 441293"/>
                <a:gd name="connsiteX30" fmla="*/ 3520726 w 4533709"/>
                <a:gd name="connsiteY30" fmla="*/ 431006 h 441293"/>
                <a:gd name="connsiteX31" fmla="*/ 3011234 w 4533709"/>
                <a:gd name="connsiteY31" fmla="*/ 431006 h 441293"/>
                <a:gd name="connsiteX32" fmla="*/ 2887790 w 4533709"/>
                <a:gd name="connsiteY32" fmla="*/ 307562 h 441293"/>
                <a:gd name="connsiteX33" fmla="*/ 2471357 w 4533709"/>
                <a:gd name="connsiteY33" fmla="*/ 307562 h 44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33709" h="441293">
                  <a:moveTo>
                    <a:pt x="2337721" y="441293"/>
                  </a:moveTo>
                  <a:lnTo>
                    <a:pt x="2091023" y="441293"/>
                  </a:lnTo>
                  <a:lnTo>
                    <a:pt x="1924050" y="274225"/>
                  </a:lnTo>
                  <a:lnTo>
                    <a:pt x="1366647" y="274225"/>
                  </a:lnTo>
                  <a:lnTo>
                    <a:pt x="1216819" y="424148"/>
                  </a:lnTo>
                  <a:lnTo>
                    <a:pt x="1028510" y="424148"/>
                  </a:lnTo>
                  <a:lnTo>
                    <a:pt x="790766" y="186309"/>
                  </a:lnTo>
                  <a:lnTo>
                    <a:pt x="331565" y="186309"/>
                  </a:lnTo>
                  <a:lnTo>
                    <a:pt x="219837" y="74676"/>
                  </a:lnTo>
                  <a:lnTo>
                    <a:pt x="0" y="74676"/>
                  </a:lnTo>
                  <a:lnTo>
                    <a:pt x="0" y="64675"/>
                  </a:lnTo>
                  <a:lnTo>
                    <a:pt x="224028" y="64675"/>
                  </a:lnTo>
                  <a:lnTo>
                    <a:pt x="335756" y="176308"/>
                  </a:lnTo>
                  <a:lnTo>
                    <a:pt x="794861" y="176308"/>
                  </a:lnTo>
                  <a:lnTo>
                    <a:pt x="1032701" y="414147"/>
                  </a:lnTo>
                  <a:lnTo>
                    <a:pt x="1212628" y="414147"/>
                  </a:lnTo>
                  <a:lnTo>
                    <a:pt x="1362551" y="264223"/>
                  </a:lnTo>
                  <a:lnTo>
                    <a:pt x="1928241" y="264223"/>
                  </a:lnTo>
                  <a:lnTo>
                    <a:pt x="2095214" y="431197"/>
                  </a:lnTo>
                  <a:lnTo>
                    <a:pt x="2333530" y="431197"/>
                  </a:lnTo>
                  <a:lnTo>
                    <a:pt x="2467166" y="297561"/>
                  </a:lnTo>
                  <a:lnTo>
                    <a:pt x="2891981" y="297561"/>
                  </a:lnTo>
                  <a:lnTo>
                    <a:pt x="3015425" y="421005"/>
                  </a:lnTo>
                  <a:lnTo>
                    <a:pt x="3516535" y="421005"/>
                  </a:lnTo>
                  <a:lnTo>
                    <a:pt x="3812667" y="124968"/>
                  </a:lnTo>
                  <a:lnTo>
                    <a:pt x="4401693" y="124968"/>
                  </a:lnTo>
                  <a:lnTo>
                    <a:pt x="4526661" y="0"/>
                  </a:lnTo>
                  <a:lnTo>
                    <a:pt x="4533710" y="7144"/>
                  </a:lnTo>
                  <a:lnTo>
                    <a:pt x="4405884" y="134969"/>
                  </a:lnTo>
                  <a:lnTo>
                    <a:pt x="3816763" y="134969"/>
                  </a:lnTo>
                  <a:lnTo>
                    <a:pt x="3520726" y="431006"/>
                  </a:lnTo>
                  <a:lnTo>
                    <a:pt x="3011234" y="431006"/>
                  </a:lnTo>
                  <a:lnTo>
                    <a:pt x="2887790" y="307562"/>
                  </a:lnTo>
                  <a:lnTo>
                    <a:pt x="2471357" y="307562"/>
                  </a:lnTo>
                  <a:close/>
                </a:path>
              </a:pathLst>
            </a:custGeom>
            <a:grpFill/>
            <a:ln w="9525" cap="flat">
              <a:noFill/>
              <a:prstDash val="solid"/>
              <a:miter/>
            </a:ln>
          </p:spPr>
          <p:txBody>
            <a:bodyPr rtlCol="0" anchor="ctr"/>
            <a:lstStyle/>
            <a:p>
              <a:endParaRPr lang="zh-CN" altLang="en-US">
                <a:cs typeface="+mn-ea"/>
                <a:sym typeface="+mn-lt"/>
              </a:endParaRPr>
            </a:p>
          </p:txBody>
        </p:sp>
        <p:sp>
          <p:nvSpPr>
            <p:cNvPr id="88" name="图形 4"/>
            <p:cNvSpPr/>
            <p:nvPr/>
          </p:nvSpPr>
          <p:spPr>
            <a:xfrm flipH="1">
              <a:off x="-26247" y="434317"/>
              <a:ext cx="468049" cy="160060"/>
            </a:xfrm>
            <a:custGeom>
              <a:avLst/>
              <a:gdLst>
                <a:gd name="connsiteX0" fmla="*/ 984980 w 992123"/>
                <a:gd name="connsiteY0" fmla="*/ 339280 h 339280"/>
                <a:gd name="connsiteX1" fmla="*/ 786384 w 992123"/>
                <a:gd name="connsiteY1" fmla="*/ 140779 h 339280"/>
                <a:gd name="connsiteX2" fmla="*/ 305372 w 992123"/>
                <a:gd name="connsiteY2" fmla="*/ 140779 h 339280"/>
                <a:gd name="connsiteX3" fmla="*/ 174689 w 992123"/>
                <a:gd name="connsiteY3" fmla="*/ 10001 h 339280"/>
                <a:gd name="connsiteX4" fmla="*/ 0 w 992123"/>
                <a:gd name="connsiteY4" fmla="*/ 10001 h 339280"/>
                <a:gd name="connsiteX5" fmla="*/ 0 w 992123"/>
                <a:gd name="connsiteY5" fmla="*/ 0 h 339280"/>
                <a:gd name="connsiteX6" fmla="*/ 178784 w 992123"/>
                <a:gd name="connsiteY6" fmla="*/ 0 h 339280"/>
                <a:gd name="connsiteX7" fmla="*/ 309562 w 992123"/>
                <a:gd name="connsiteY7" fmla="*/ 130683 h 339280"/>
                <a:gd name="connsiteX8" fmla="*/ 790575 w 992123"/>
                <a:gd name="connsiteY8" fmla="*/ 130683 h 339280"/>
                <a:gd name="connsiteX9" fmla="*/ 992124 w 992123"/>
                <a:gd name="connsiteY9" fmla="*/ 332232 h 33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123" h="339280">
                  <a:moveTo>
                    <a:pt x="984980" y="339280"/>
                  </a:moveTo>
                  <a:lnTo>
                    <a:pt x="786384" y="140779"/>
                  </a:lnTo>
                  <a:lnTo>
                    <a:pt x="305372" y="140779"/>
                  </a:lnTo>
                  <a:lnTo>
                    <a:pt x="174689" y="10001"/>
                  </a:lnTo>
                  <a:lnTo>
                    <a:pt x="0" y="10001"/>
                  </a:lnTo>
                  <a:lnTo>
                    <a:pt x="0" y="0"/>
                  </a:lnTo>
                  <a:lnTo>
                    <a:pt x="178784" y="0"/>
                  </a:lnTo>
                  <a:lnTo>
                    <a:pt x="309562" y="130683"/>
                  </a:lnTo>
                  <a:lnTo>
                    <a:pt x="790575" y="130683"/>
                  </a:lnTo>
                  <a:lnTo>
                    <a:pt x="992124" y="33223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mn-ea"/>
                <a:sym typeface="+mn-lt"/>
              </a:endParaRPr>
            </a:p>
          </p:txBody>
        </p:sp>
        <p:sp>
          <p:nvSpPr>
            <p:cNvPr id="89" name="图形 4"/>
            <p:cNvSpPr/>
            <p:nvPr/>
          </p:nvSpPr>
          <p:spPr>
            <a:xfrm flipH="1">
              <a:off x="432456" y="427801"/>
              <a:ext cx="17795" cy="17794"/>
            </a:xfrm>
            <a:custGeom>
              <a:avLst/>
              <a:gdLst>
                <a:gd name="connsiteX0" fmla="*/ 18859 w 37719"/>
                <a:gd name="connsiteY0" fmla="*/ 37719 h 37718"/>
                <a:gd name="connsiteX1" fmla="*/ 0 w 37719"/>
                <a:gd name="connsiteY1" fmla="*/ 18860 h 37718"/>
                <a:gd name="connsiteX2" fmla="*/ 18859 w 37719"/>
                <a:gd name="connsiteY2" fmla="*/ 0 h 37718"/>
                <a:gd name="connsiteX3" fmla="*/ 37719 w 37719"/>
                <a:gd name="connsiteY3" fmla="*/ 18860 h 37718"/>
                <a:gd name="connsiteX4" fmla="*/ 18859 w 37719"/>
                <a:gd name="connsiteY4" fmla="*/ 37719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 h="37718">
                  <a:moveTo>
                    <a:pt x="18859" y="37719"/>
                  </a:moveTo>
                  <a:cubicBezTo>
                    <a:pt x="8477" y="37719"/>
                    <a:pt x="0" y="29242"/>
                    <a:pt x="0" y="18860"/>
                  </a:cubicBezTo>
                  <a:cubicBezTo>
                    <a:pt x="0" y="8382"/>
                    <a:pt x="8477" y="0"/>
                    <a:pt x="18859" y="0"/>
                  </a:cubicBezTo>
                  <a:cubicBezTo>
                    <a:pt x="29242" y="0"/>
                    <a:pt x="37719" y="8477"/>
                    <a:pt x="37719" y="18860"/>
                  </a:cubicBezTo>
                  <a:cubicBezTo>
                    <a:pt x="37719" y="29242"/>
                    <a:pt x="29242" y="37719"/>
                    <a:pt x="18859" y="37719"/>
                  </a:cubicBezTo>
                  <a:close/>
                </a:path>
              </a:pathLst>
            </a:custGeom>
            <a:grpFill/>
            <a:ln w="9525" cap="flat">
              <a:noFill/>
              <a:prstDash val="solid"/>
              <a:miter/>
            </a:ln>
          </p:spPr>
          <p:txBody>
            <a:bodyPr rtlCol="0" anchor="ctr"/>
            <a:lstStyle/>
            <a:p>
              <a:endParaRPr lang="zh-CN" altLang="en-US">
                <a:cs typeface="+mn-ea"/>
                <a:sym typeface="+mn-lt"/>
              </a:endParaRPr>
            </a:p>
          </p:txBody>
        </p:sp>
        <p:sp>
          <p:nvSpPr>
            <p:cNvPr id="90" name="图形 4"/>
            <p:cNvSpPr/>
            <p:nvPr/>
          </p:nvSpPr>
          <p:spPr>
            <a:xfrm flipH="1">
              <a:off x="97247" y="659365"/>
              <a:ext cx="405499" cy="51990"/>
            </a:xfrm>
            <a:custGeom>
              <a:avLst/>
              <a:gdLst>
                <a:gd name="connsiteX0" fmla="*/ 859536 w 859535"/>
                <a:gd name="connsiteY0" fmla="*/ 110204 h 110204"/>
                <a:gd name="connsiteX1" fmla="*/ 380429 w 859535"/>
                <a:gd name="connsiteY1" fmla="*/ 110204 h 110204"/>
                <a:gd name="connsiteX2" fmla="*/ 280321 w 859535"/>
                <a:gd name="connsiteY2" fmla="*/ 10001 h 110204"/>
                <a:gd name="connsiteX3" fmla="*/ 0 w 859535"/>
                <a:gd name="connsiteY3" fmla="*/ 10001 h 110204"/>
                <a:gd name="connsiteX4" fmla="*/ 0 w 859535"/>
                <a:gd name="connsiteY4" fmla="*/ 0 h 110204"/>
                <a:gd name="connsiteX5" fmla="*/ 284512 w 859535"/>
                <a:gd name="connsiteY5" fmla="*/ 0 h 110204"/>
                <a:gd name="connsiteX6" fmla="*/ 384524 w 859535"/>
                <a:gd name="connsiteY6" fmla="*/ 100108 h 110204"/>
                <a:gd name="connsiteX7" fmla="*/ 859536 w 859535"/>
                <a:gd name="connsiteY7" fmla="*/ 100108 h 1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9535" h="110204">
                  <a:moveTo>
                    <a:pt x="859536" y="110204"/>
                  </a:moveTo>
                  <a:lnTo>
                    <a:pt x="380429" y="110204"/>
                  </a:lnTo>
                  <a:lnTo>
                    <a:pt x="280321" y="10001"/>
                  </a:lnTo>
                  <a:lnTo>
                    <a:pt x="0" y="10001"/>
                  </a:lnTo>
                  <a:lnTo>
                    <a:pt x="0" y="0"/>
                  </a:lnTo>
                  <a:lnTo>
                    <a:pt x="284512" y="0"/>
                  </a:lnTo>
                  <a:lnTo>
                    <a:pt x="384524" y="100108"/>
                  </a:lnTo>
                  <a:lnTo>
                    <a:pt x="859536" y="100108"/>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mn-ea"/>
                <a:sym typeface="+mn-lt"/>
              </a:endParaRPr>
            </a:p>
          </p:txBody>
        </p:sp>
        <p:sp>
          <p:nvSpPr>
            <p:cNvPr id="91" name="图形 4"/>
            <p:cNvSpPr/>
            <p:nvPr/>
          </p:nvSpPr>
          <p:spPr>
            <a:xfrm flipH="1">
              <a:off x="341653" y="604376"/>
              <a:ext cx="17795" cy="17794"/>
            </a:xfrm>
            <a:custGeom>
              <a:avLst/>
              <a:gdLst>
                <a:gd name="connsiteX0" fmla="*/ 18859 w 37719"/>
                <a:gd name="connsiteY0" fmla="*/ 37719 h 37718"/>
                <a:gd name="connsiteX1" fmla="*/ 0 w 37719"/>
                <a:gd name="connsiteY1" fmla="*/ 18859 h 37718"/>
                <a:gd name="connsiteX2" fmla="*/ 18859 w 37719"/>
                <a:gd name="connsiteY2" fmla="*/ 0 h 37718"/>
                <a:gd name="connsiteX3" fmla="*/ 37719 w 37719"/>
                <a:gd name="connsiteY3" fmla="*/ 18859 h 37718"/>
                <a:gd name="connsiteX4" fmla="*/ 18859 w 37719"/>
                <a:gd name="connsiteY4" fmla="*/ 37719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 h="37718">
                  <a:moveTo>
                    <a:pt x="18859" y="37719"/>
                  </a:moveTo>
                  <a:cubicBezTo>
                    <a:pt x="8477" y="37719"/>
                    <a:pt x="0" y="29242"/>
                    <a:pt x="0" y="18859"/>
                  </a:cubicBezTo>
                  <a:cubicBezTo>
                    <a:pt x="0" y="8477"/>
                    <a:pt x="8477" y="0"/>
                    <a:pt x="18859" y="0"/>
                  </a:cubicBezTo>
                  <a:cubicBezTo>
                    <a:pt x="29242" y="0"/>
                    <a:pt x="37719" y="8477"/>
                    <a:pt x="37719" y="18859"/>
                  </a:cubicBezTo>
                  <a:cubicBezTo>
                    <a:pt x="37719" y="29242"/>
                    <a:pt x="29242" y="37719"/>
                    <a:pt x="18859" y="3771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mn-ea"/>
                <a:sym typeface="+mn-lt"/>
              </a:endParaRPr>
            </a:p>
          </p:txBody>
        </p:sp>
        <p:sp>
          <p:nvSpPr>
            <p:cNvPr id="92" name="图形 4"/>
            <p:cNvSpPr/>
            <p:nvPr/>
          </p:nvSpPr>
          <p:spPr>
            <a:xfrm flipH="1">
              <a:off x="-49163" y="614555"/>
              <a:ext cx="394984" cy="53293"/>
            </a:xfrm>
            <a:custGeom>
              <a:avLst/>
              <a:gdLst>
                <a:gd name="connsiteX0" fmla="*/ 837248 w 837247"/>
                <a:gd name="connsiteY0" fmla="*/ 112967 h 112966"/>
                <a:gd name="connsiteX1" fmla="*/ 488918 w 837247"/>
                <a:gd name="connsiteY1" fmla="*/ 112967 h 112966"/>
                <a:gd name="connsiteX2" fmla="*/ 385953 w 837247"/>
                <a:gd name="connsiteY2" fmla="*/ 10096 h 112966"/>
                <a:gd name="connsiteX3" fmla="*/ 0 w 837247"/>
                <a:gd name="connsiteY3" fmla="*/ 10096 h 112966"/>
                <a:gd name="connsiteX4" fmla="*/ 0 w 837247"/>
                <a:gd name="connsiteY4" fmla="*/ 0 h 112966"/>
                <a:gd name="connsiteX5" fmla="*/ 390144 w 837247"/>
                <a:gd name="connsiteY5" fmla="*/ 0 h 112966"/>
                <a:gd name="connsiteX6" fmla="*/ 493014 w 837247"/>
                <a:gd name="connsiteY6" fmla="*/ 102870 h 112966"/>
                <a:gd name="connsiteX7" fmla="*/ 837248 w 837247"/>
                <a:gd name="connsiteY7" fmla="*/ 102870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247" h="112966">
                  <a:moveTo>
                    <a:pt x="837248" y="112967"/>
                  </a:moveTo>
                  <a:lnTo>
                    <a:pt x="488918" y="112967"/>
                  </a:lnTo>
                  <a:lnTo>
                    <a:pt x="385953" y="10096"/>
                  </a:lnTo>
                  <a:lnTo>
                    <a:pt x="0" y="10096"/>
                  </a:lnTo>
                  <a:lnTo>
                    <a:pt x="0" y="0"/>
                  </a:lnTo>
                  <a:lnTo>
                    <a:pt x="390144" y="0"/>
                  </a:lnTo>
                  <a:lnTo>
                    <a:pt x="493014" y="102870"/>
                  </a:lnTo>
                  <a:lnTo>
                    <a:pt x="837248" y="10287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mn-ea"/>
                <a:sym typeface="+mn-lt"/>
              </a:endParaRPr>
            </a:p>
          </p:txBody>
        </p:sp>
        <p:sp>
          <p:nvSpPr>
            <p:cNvPr id="93" name="图形 4"/>
            <p:cNvSpPr/>
            <p:nvPr/>
          </p:nvSpPr>
          <p:spPr>
            <a:xfrm flipH="1">
              <a:off x="469232" y="549625"/>
              <a:ext cx="17795" cy="17794"/>
            </a:xfrm>
            <a:custGeom>
              <a:avLst/>
              <a:gdLst>
                <a:gd name="connsiteX0" fmla="*/ 18860 w 37719"/>
                <a:gd name="connsiteY0" fmla="*/ 37719 h 37718"/>
                <a:gd name="connsiteX1" fmla="*/ 0 w 37719"/>
                <a:gd name="connsiteY1" fmla="*/ 18859 h 37718"/>
                <a:gd name="connsiteX2" fmla="*/ 18860 w 37719"/>
                <a:gd name="connsiteY2" fmla="*/ 0 h 37718"/>
                <a:gd name="connsiteX3" fmla="*/ 37719 w 37719"/>
                <a:gd name="connsiteY3" fmla="*/ 18859 h 37718"/>
                <a:gd name="connsiteX4" fmla="*/ 18860 w 37719"/>
                <a:gd name="connsiteY4" fmla="*/ 37719 h 3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 h="37718">
                  <a:moveTo>
                    <a:pt x="18860" y="37719"/>
                  </a:moveTo>
                  <a:cubicBezTo>
                    <a:pt x="8477" y="37719"/>
                    <a:pt x="0" y="29337"/>
                    <a:pt x="0" y="18859"/>
                  </a:cubicBezTo>
                  <a:cubicBezTo>
                    <a:pt x="0" y="8477"/>
                    <a:pt x="8382" y="0"/>
                    <a:pt x="18860" y="0"/>
                  </a:cubicBezTo>
                  <a:cubicBezTo>
                    <a:pt x="29242" y="0"/>
                    <a:pt x="37719" y="8477"/>
                    <a:pt x="37719" y="18859"/>
                  </a:cubicBezTo>
                  <a:cubicBezTo>
                    <a:pt x="37719" y="29337"/>
                    <a:pt x="29242" y="37719"/>
                    <a:pt x="18860" y="3771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mn-ea"/>
                <a:sym typeface="+mn-lt"/>
              </a:endParaRPr>
            </a:p>
          </p:txBody>
        </p:sp>
        <p:sp>
          <p:nvSpPr>
            <p:cNvPr id="94" name="图形 4"/>
            <p:cNvSpPr/>
            <p:nvPr/>
          </p:nvSpPr>
          <p:spPr>
            <a:xfrm flipH="1">
              <a:off x="186433" y="461368"/>
              <a:ext cx="296980" cy="101105"/>
            </a:xfrm>
            <a:custGeom>
              <a:avLst/>
              <a:gdLst>
                <a:gd name="connsiteX0" fmla="*/ 229172 w 629507"/>
                <a:gd name="connsiteY0" fmla="*/ 214313 h 214312"/>
                <a:gd name="connsiteX1" fmla="*/ 0 w 629507"/>
                <a:gd name="connsiteY1" fmla="*/ 214313 h 214312"/>
                <a:gd name="connsiteX2" fmla="*/ 0 w 629507"/>
                <a:gd name="connsiteY2" fmla="*/ 202311 h 214312"/>
                <a:gd name="connsiteX3" fmla="*/ 224219 w 629507"/>
                <a:gd name="connsiteY3" fmla="*/ 202311 h 214312"/>
                <a:gd name="connsiteX4" fmla="*/ 426625 w 629507"/>
                <a:gd name="connsiteY4" fmla="*/ 0 h 214312"/>
                <a:gd name="connsiteX5" fmla="*/ 629507 w 629507"/>
                <a:gd name="connsiteY5" fmla="*/ 0 h 214312"/>
                <a:gd name="connsiteX6" fmla="*/ 629507 w 629507"/>
                <a:gd name="connsiteY6" fmla="*/ 12002 h 214312"/>
                <a:gd name="connsiteX7" fmla="*/ 431483 w 629507"/>
                <a:gd name="connsiteY7" fmla="*/ 12002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507" h="214312">
                  <a:moveTo>
                    <a:pt x="229172" y="214313"/>
                  </a:moveTo>
                  <a:lnTo>
                    <a:pt x="0" y="214313"/>
                  </a:lnTo>
                  <a:lnTo>
                    <a:pt x="0" y="202311"/>
                  </a:lnTo>
                  <a:lnTo>
                    <a:pt x="224219" y="202311"/>
                  </a:lnTo>
                  <a:lnTo>
                    <a:pt x="426625" y="0"/>
                  </a:lnTo>
                  <a:lnTo>
                    <a:pt x="629507" y="0"/>
                  </a:lnTo>
                  <a:lnTo>
                    <a:pt x="629507" y="12002"/>
                  </a:lnTo>
                  <a:lnTo>
                    <a:pt x="431483" y="12002"/>
                  </a:lnTo>
                  <a:close/>
                </a:path>
              </a:pathLst>
            </a:custGeom>
            <a:grpFill/>
            <a:ln w="9525" cap="flat">
              <a:noFill/>
              <a:prstDash val="solid"/>
              <a:miter/>
            </a:ln>
          </p:spPr>
          <p:txBody>
            <a:bodyPr rtlCol="0" anchor="ctr"/>
            <a:lstStyle/>
            <a:p>
              <a:endParaRPr lang="zh-CN" altLang="en-US">
                <a:cs typeface="+mn-ea"/>
                <a:sym typeface="+mn-lt"/>
              </a:endParaRPr>
            </a:p>
          </p:txBody>
        </p:sp>
        <p:sp>
          <p:nvSpPr>
            <p:cNvPr id="95" name="图形 4"/>
            <p:cNvSpPr/>
            <p:nvPr/>
          </p:nvSpPr>
          <p:spPr>
            <a:xfrm flipH="1">
              <a:off x="176367" y="453549"/>
              <a:ext cx="21210" cy="21254"/>
            </a:xfrm>
            <a:custGeom>
              <a:avLst/>
              <a:gdLst>
                <a:gd name="connsiteX0" fmla="*/ 22479 w 44958"/>
                <a:gd name="connsiteY0" fmla="*/ 45053 h 45053"/>
                <a:gd name="connsiteX1" fmla="*/ 44958 w 44958"/>
                <a:gd name="connsiteY1" fmla="*/ 22574 h 45053"/>
                <a:gd name="connsiteX2" fmla="*/ 22479 w 44958"/>
                <a:gd name="connsiteY2" fmla="*/ 0 h 45053"/>
                <a:gd name="connsiteX3" fmla="*/ 0 w 44958"/>
                <a:gd name="connsiteY3" fmla="*/ 22574 h 45053"/>
                <a:gd name="connsiteX4" fmla="*/ 22479 w 44958"/>
                <a:gd name="connsiteY4" fmla="*/ 45053 h 45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8" h="45053">
                  <a:moveTo>
                    <a:pt x="22479" y="45053"/>
                  </a:moveTo>
                  <a:cubicBezTo>
                    <a:pt x="34957" y="45053"/>
                    <a:pt x="44958" y="34957"/>
                    <a:pt x="44958" y="22574"/>
                  </a:cubicBezTo>
                  <a:cubicBezTo>
                    <a:pt x="44958" y="10096"/>
                    <a:pt x="34861" y="0"/>
                    <a:pt x="22479" y="0"/>
                  </a:cubicBezTo>
                  <a:cubicBezTo>
                    <a:pt x="10001" y="0"/>
                    <a:pt x="0" y="10096"/>
                    <a:pt x="0" y="22574"/>
                  </a:cubicBezTo>
                  <a:cubicBezTo>
                    <a:pt x="0" y="34957"/>
                    <a:pt x="10001" y="45053"/>
                    <a:pt x="22479" y="45053"/>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mn-ea"/>
                <a:sym typeface="+mn-lt"/>
              </a:endParaRPr>
            </a:p>
          </p:txBody>
        </p:sp>
        <p:sp>
          <p:nvSpPr>
            <p:cNvPr id="96" name="图形 4"/>
            <p:cNvSpPr/>
            <p:nvPr/>
          </p:nvSpPr>
          <p:spPr>
            <a:xfrm flipH="1">
              <a:off x="497601" y="648771"/>
              <a:ext cx="21243" cy="21210"/>
            </a:xfrm>
            <a:custGeom>
              <a:avLst/>
              <a:gdLst>
                <a:gd name="connsiteX0" fmla="*/ 38386 w 45029"/>
                <a:gd name="connsiteY0" fmla="*/ 6572 h 44958"/>
                <a:gd name="connsiteX1" fmla="*/ 6572 w 45029"/>
                <a:gd name="connsiteY1" fmla="*/ 6572 h 44958"/>
                <a:gd name="connsiteX2" fmla="*/ 6572 w 45029"/>
                <a:gd name="connsiteY2" fmla="*/ 38386 h 44958"/>
                <a:gd name="connsiteX3" fmla="*/ 38386 w 45029"/>
                <a:gd name="connsiteY3" fmla="*/ 38386 h 44958"/>
                <a:gd name="connsiteX4" fmla="*/ 38386 w 45029"/>
                <a:gd name="connsiteY4" fmla="*/ 6572 h 4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9" h="44958">
                  <a:moveTo>
                    <a:pt x="38386" y="6572"/>
                  </a:moveTo>
                  <a:cubicBezTo>
                    <a:pt x="29623" y="-2191"/>
                    <a:pt x="15335" y="-2191"/>
                    <a:pt x="6572" y="6572"/>
                  </a:cubicBezTo>
                  <a:cubicBezTo>
                    <a:pt x="-2191" y="15335"/>
                    <a:pt x="-2191" y="29623"/>
                    <a:pt x="6572" y="38386"/>
                  </a:cubicBezTo>
                  <a:cubicBezTo>
                    <a:pt x="15335" y="47149"/>
                    <a:pt x="29623" y="47149"/>
                    <a:pt x="38386" y="38386"/>
                  </a:cubicBezTo>
                  <a:cubicBezTo>
                    <a:pt x="47244" y="29718"/>
                    <a:pt x="47244" y="15430"/>
                    <a:pt x="38386" y="6572"/>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cs typeface="+mn-ea"/>
                <a:sym typeface="+mn-lt"/>
              </a:endParaRPr>
            </a:p>
          </p:txBody>
        </p:sp>
      </p:grpSp>
      <p:sp>
        <p:nvSpPr>
          <p:cNvPr id="99" name="文本框 98"/>
          <p:cNvSpPr txBox="1"/>
          <p:nvPr/>
        </p:nvSpPr>
        <p:spPr>
          <a:xfrm>
            <a:off x="-25275" y="4165760"/>
            <a:ext cx="2291767" cy="368300"/>
          </a:xfrm>
          <a:prstGeom prst="rect">
            <a:avLst/>
          </a:prstGeom>
          <a:noFill/>
          <a:ln w="19050">
            <a:noFill/>
            <a:prstDash val="dash"/>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800" b="1" dirty="0">
                <a:solidFill>
                  <a:schemeClr val="bg2"/>
                </a:solidFill>
                <a:latin typeface="微软雅黑" panose="020B0503020204020204" pitchFamily="34" charset="-122"/>
                <a:cs typeface="+mn-ea"/>
                <a:sym typeface="+mn-lt"/>
              </a:rPr>
              <a:t>水儲熱技術</a:t>
            </a:r>
          </a:p>
        </p:txBody>
      </p:sp>
      <p:sp>
        <p:nvSpPr>
          <p:cNvPr id="100" name="文本框 99"/>
          <p:cNvSpPr txBox="1"/>
          <p:nvPr/>
        </p:nvSpPr>
        <p:spPr>
          <a:xfrm>
            <a:off x="6488062" y="4069193"/>
            <a:ext cx="2652312" cy="368300"/>
          </a:xfrm>
          <a:prstGeom prst="rect">
            <a:avLst/>
          </a:prstGeom>
          <a:noFill/>
          <a:ln w="19050">
            <a:noFill/>
            <a:prstDash val="dash"/>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lang="zh-CN" altLang="en-US" sz="1800" b="1" dirty="0">
                <a:solidFill>
                  <a:schemeClr val="bg2"/>
                </a:solidFill>
                <a:latin typeface="微软雅黑" panose="020B0503020204020204" pitchFamily="34" charset="-122"/>
                <a:cs typeface="+mn-ea"/>
                <a:sym typeface="+mn-lt"/>
              </a:rPr>
              <a:t>相變儲熱技術</a:t>
            </a:r>
          </a:p>
        </p:txBody>
      </p:sp>
      <p:pic>
        <p:nvPicPr>
          <p:cNvPr id="10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9180" y="1062355"/>
            <a:ext cx="3322320" cy="5095240"/>
          </a:xfrm>
          <a:prstGeom prst="roundRect">
            <a:avLst>
              <a:gd name="adj" fmla="val 4407"/>
            </a:avLst>
          </a:prstGeom>
          <a:solidFill>
            <a:srgbClr val="FFFFFF">
              <a:shade val="85000"/>
            </a:srgbClr>
          </a:solidFill>
          <a:ln>
            <a:noFill/>
          </a:ln>
          <a:effectLst>
            <a:outerShdw blurRad="50800" dist="38100" dir="2700000" algn="tl" rotWithShape="0">
              <a:prstClr val="black">
                <a:alpha val="40000"/>
              </a:prstClr>
            </a:outerShdw>
          </a:effectLst>
        </p:spPr>
      </p:pic>
      <p:sp>
        <p:nvSpPr>
          <p:cNvPr id="102" name="文本框 101"/>
          <p:cNvSpPr txBox="1"/>
          <p:nvPr/>
        </p:nvSpPr>
        <p:spPr>
          <a:xfrm>
            <a:off x="461368" y="4546736"/>
            <a:ext cx="2439389" cy="730885"/>
          </a:xfrm>
          <a:prstGeom prst="rect">
            <a:avLst/>
          </a:prstGeom>
          <a:noFill/>
        </p:spPr>
        <p:txBody>
          <a:bodyPr wrap="square">
            <a:spAutoFit/>
          </a:bodyPr>
          <a:lstStyle/>
          <a:p>
            <a:pPr marL="342900" indent="-342900">
              <a:lnSpc>
                <a:spcPct val="130000"/>
              </a:lnSpc>
              <a:buFont typeface="+mj-lt"/>
              <a:buAutoNum type="arabicPeriod"/>
            </a:pPr>
            <a:r>
              <a:rPr lang="zh-CN" altLang="en-US"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rPr>
              <a:t>利用溫度升高儲熱</a:t>
            </a:r>
            <a:endParaRPr lang="en-US" altLang="zh-CN"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endParaRPr>
          </a:p>
          <a:p>
            <a:pPr marL="342900" indent="-342900">
              <a:lnSpc>
                <a:spcPct val="130000"/>
              </a:lnSpc>
              <a:buFont typeface="+mj-lt"/>
              <a:buAutoNum type="arabicPeriod"/>
            </a:pPr>
            <a:r>
              <a:rPr lang="zh-CN" altLang="en-US"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rPr>
              <a:t>儲熱密度較低</a:t>
            </a:r>
          </a:p>
        </p:txBody>
      </p:sp>
      <p:sp>
        <p:nvSpPr>
          <p:cNvPr id="107" name="文本框 106"/>
          <p:cNvSpPr txBox="1"/>
          <p:nvPr/>
        </p:nvSpPr>
        <p:spPr>
          <a:xfrm>
            <a:off x="7035165" y="4467225"/>
            <a:ext cx="4706620" cy="1050925"/>
          </a:xfrm>
          <a:prstGeom prst="rect">
            <a:avLst/>
          </a:prstGeom>
          <a:noFill/>
        </p:spPr>
        <p:txBody>
          <a:bodyPr wrap="square">
            <a:spAutoFit/>
          </a:bodyPr>
          <a:lstStyle/>
          <a:p>
            <a:pPr marL="342900" indent="-342900">
              <a:lnSpc>
                <a:spcPct val="130000"/>
              </a:lnSpc>
              <a:buFont typeface="+mj-lt"/>
              <a:buAutoNum type="arabicPeriod"/>
            </a:pPr>
            <a:r>
              <a:rPr lang="zh-CN" altLang="en-US"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rPr>
              <a:t>利用材料熔化</a:t>
            </a:r>
            <a:r>
              <a:rPr lang="en-US" altLang="zh-CN"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rPr>
              <a:t>/</a:t>
            </a:r>
            <a:r>
              <a:rPr lang="zh-CN" altLang="en-US"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rPr>
              <a:t>凝固的相變過程實現熱能存儲</a:t>
            </a:r>
            <a:endParaRPr lang="en-US" altLang="zh-CN"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endParaRPr>
          </a:p>
          <a:p>
            <a:pPr marL="342900" indent="-342900">
              <a:lnSpc>
                <a:spcPct val="130000"/>
              </a:lnSpc>
              <a:buFont typeface="+mj-lt"/>
              <a:buAutoNum type="arabicPeriod"/>
            </a:pPr>
            <a:r>
              <a:rPr lang="zh-CN" altLang="en-US"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rPr>
              <a:t>相變過程溫度保持恒定，熱能輸出穩定</a:t>
            </a:r>
            <a:endParaRPr lang="en-US" altLang="zh-CN"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endParaRPr>
          </a:p>
          <a:p>
            <a:pPr marL="342900" indent="-342900">
              <a:lnSpc>
                <a:spcPct val="130000"/>
              </a:lnSpc>
              <a:buFont typeface="+mj-lt"/>
              <a:buAutoNum type="arabicPeriod"/>
            </a:pPr>
            <a:r>
              <a:rPr lang="zh-CN" altLang="en-US"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lt"/>
              </a:rPr>
              <a:t>儲熱密度高</a:t>
            </a:r>
          </a:p>
        </p:txBody>
      </p:sp>
      <p:pic>
        <p:nvPicPr>
          <p:cNvPr id="108" name="图片 107"/>
          <p:cNvPicPr>
            <a:picLocks noChangeAspect="1"/>
          </p:cNvPicPr>
          <p:nvPr/>
        </p:nvPicPr>
        <p:blipFill>
          <a:blip r:embed="rId7"/>
          <a:stretch>
            <a:fillRect/>
          </a:stretch>
        </p:blipFill>
        <p:spPr bwMode="auto">
          <a:xfrm>
            <a:off x="531408" y="1762281"/>
            <a:ext cx="3038971" cy="2274186"/>
          </a:xfrm>
          <a:prstGeom prst="roundRect">
            <a:avLst>
              <a:gd name="adj" fmla="val 4407"/>
            </a:avLst>
          </a:prstGeom>
          <a:solidFill>
            <a:srgbClr val="FFFFFF">
              <a:shade val="85000"/>
            </a:srgbClr>
          </a:solidFill>
          <a:ln>
            <a:noFill/>
          </a:ln>
          <a:effectLst/>
        </p:spPr>
      </p:pic>
      <p:pic>
        <p:nvPicPr>
          <p:cNvPr id="109" name="图片 108"/>
          <p:cNvPicPr>
            <a:picLocks noChangeAspect="1"/>
          </p:cNvPicPr>
          <p:nvPr/>
        </p:nvPicPr>
        <p:blipFill>
          <a:blip r:embed="rId8" cstate="hqprint">
            <a:extLst>
              <a:ext uri="{28A0092B-C50C-407E-A947-70E740481C1C}">
                <a14:useLocalDpi xmlns:a14="http://schemas.microsoft.com/office/drawing/2010/main" val="0"/>
              </a:ext>
            </a:extLst>
          </a:blip>
          <a:srcRect l="1676" r="154" b="2901"/>
          <a:stretch>
            <a:fillRect/>
          </a:stretch>
        </p:blipFill>
        <p:spPr bwMode="auto">
          <a:xfrm>
            <a:off x="7043154" y="1633220"/>
            <a:ext cx="4523238" cy="2359025"/>
          </a:xfrm>
          <a:custGeom>
            <a:avLst/>
            <a:gdLst/>
            <a:ahLst/>
            <a:cxnLst>
              <a:cxn ang="3">
                <a:pos x="hc" y="t"/>
              </a:cxn>
              <a:cxn ang="cd2">
                <a:pos x="l" y="vc"/>
              </a:cxn>
              <a:cxn ang="cd4">
                <a:pos x="hc" y="b"/>
              </a:cxn>
              <a:cxn ang="0">
                <a:pos x="r" y="vc"/>
              </a:cxn>
            </a:cxnLst>
            <a:rect l="l" t="t" r="r" b="b"/>
            <a:pathLst>
              <a:path w="7123" h="3715">
                <a:moveTo>
                  <a:pt x="34" y="479"/>
                </a:moveTo>
                <a:cubicBezTo>
                  <a:pt x="34" y="144"/>
                  <a:pt x="43" y="72"/>
                  <a:pt x="378" y="72"/>
                </a:cubicBezTo>
                <a:lnTo>
                  <a:pt x="6223" y="0"/>
                </a:lnTo>
                <a:lnTo>
                  <a:pt x="6789" y="0"/>
                </a:lnTo>
                <a:cubicBezTo>
                  <a:pt x="7058" y="43"/>
                  <a:pt x="7123" y="314"/>
                  <a:pt x="7123" y="621"/>
                </a:cubicBezTo>
                <a:lnTo>
                  <a:pt x="7101" y="3184"/>
                </a:lnTo>
                <a:cubicBezTo>
                  <a:pt x="7101" y="3519"/>
                  <a:pt x="7014" y="3700"/>
                  <a:pt x="6679" y="3700"/>
                </a:cubicBezTo>
                <a:lnTo>
                  <a:pt x="284" y="3715"/>
                </a:lnTo>
                <a:cubicBezTo>
                  <a:pt x="-51" y="3715"/>
                  <a:pt x="3" y="3503"/>
                  <a:pt x="3" y="3168"/>
                </a:cubicBezTo>
                <a:lnTo>
                  <a:pt x="34" y="479"/>
                </a:lnTo>
                <a:close/>
              </a:path>
            </a:pathLst>
          </a:custGeom>
          <a:solidFill>
            <a:schemeClr val="bg1"/>
          </a:solidFill>
          <a:ln>
            <a:noFill/>
          </a:ln>
          <a:effectLst/>
        </p:spPr>
      </p:pic>
      <p:grpSp>
        <p:nvGrpSpPr>
          <p:cNvPr id="2" name="组合 2"/>
          <p:cNvGrpSpPr/>
          <p:nvPr/>
        </p:nvGrpSpPr>
        <p:grpSpPr>
          <a:xfrm>
            <a:off x="0" y="46038"/>
            <a:ext cx="12192000" cy="395287"/>
            <a:chOff x="0" y="73"/>
            <a:chExt cx="19200" cy="623"/>
          </a:xfrm>
        </p:grpSpPr>
        <p:pic>
          <p:nvPicPr>
            <p:cNvPr id="3" name="图片 2" descr="upload_post_object_v2_806035386"/>
            <p:cNvPicPr>
              <a:picLocks noChangeAspect="1"/>
            </p:cNvPicPr>
            <p:nvPr>
              <p:custDataLst>
                <p:tags r:id="rId3"/>
              </p:custDataLst>
            </p:nvPr>
          </p:nvPicPr>
          <p:blipFill>
            <a:blip r:embed="rId9" cstate="print"/>
            <a:stretch>
              <a:fillRect/>
            </a:stretch>
          </p:blipFill>
          <p:spPr>
            <a:xfrm>
              <a:off x="17929" y="73"/>
              <a:ext cx="916" cy="623"/>
            </a:xfrm>
            <a:prstGeom prst="ellipse">
              <a:avLst/>
            </a:prstGeom>
            <a:solidFill>
              <a:schemeClr val="bg1"/>
            </a:solidFill>
          </p:spPr>
        </p:pic>
        <p:pic>
          <p:nvPicPr>
            <p:cNvPr id="5" name="picture 14"/>
            <p:cNvPicPr>
              <a:picLocks noChangeAspect="1"/>
            </p:cNvPicPr>
            <p:nvPr>
              <p:custDataLst>
                <p:tags r:id="rId4"/>
              </p:custDataLst>
            </p:nvPr>
          </p:nvPicPr>
          <p:blipFill>
            <a:blip r:embed="rId10"/>
            <a:stretch>
              <a:fillRect/>
            </a:stretch>
          </p:blipFill>
          <p:spPr>
            <a:xfrm>
              <a:off x="0" y="684"/>
              <a:ext cx="19200" cy="12"/>
            </a:xfrm>
            <a:prstGeom prst="rect">
              <a:avLst/>
            </a:prstGeom>
            <a:noFill/>
            <a:ln w="9525">
              <a:noFill/>
            </a:ln>
          </p:spPr>
        </p:pic>
      </p:grpSp>
      <p:sp>
        <p:nvSpPr>
          <p:cNvPr id="7" name="textbox 12"/>
          <p:cNvSpPr/>
          <p:nvPr>
            <p:custDataLst>
              <p:tags r:id="rId2"/>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任意多边形: 形状 424"/>
          <p:cNvSpPr/>
          <p:nvPr>
            <p:custDataLst>
              <p:tags r:id="rId2"/>
            </p:custDataLst>
          </p:nvPr>
        </p:nvSpPr>
        <p:spPr>
          <a:xfrm>
            <a:off x="0" y="1384935"/>
            <a:ext cx="12192000" cy="4772660"/>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342900" indent="-342900" algn="just" eaLnBrk="0" hangingPunct="0">
              <a:lnSpc>
                <a:spcPct val="150000"/>
              </a:lnSpc>
            </a:pPr>
            <a:endParaRPr kumimoji="0" lang="zh-CN" altLang="en-US" sz="14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grpSp>
        <p:nvGrpSpPr>
          <p:cNvPr id="4" name="组合 2"/>
          <p:cNvGrpSpPr/>
          <p:nvPr/>
        </p:nvGrpSpPr>
        <p:grpSpPr>
          <a:xfrm>
            <a:off x="0" y="46038"/>
            <a:ext cx="12192000" cy="395287"/>
            <a:chOff x="0" y="73"/>
            <a:chExt cx="19200" cy="623"/>
          </a:xfrm>
        </p:grpSpPr>
        <p:pic>
          <p:nvPicPr>
            <p:cNvPr id="2" name="图片 1" descr="upload_post_object_v2_806035386"/>
            <p:cNvPicPr>
              <a:picLocks noChangeAspect="1"/>
            </p:cNvPicPr>
            <p:nvPr>
              <p:custDataLst>
                <p:tags r:id="rId4"/>
              </p:custDataLst>
            </p:nvPr>
          </p:nvPicPr>
          <p:blipFill>
            <a:blip r:embed="rId8" cstate="print"/>
            <a:stretch>
              <a:fillRect/>
            </a:stretch>
          </p:blipFill>
          <p:spPr>
            <a:xfrm>
              <a:off x="17929" y="73"/>
              <a:ext cx="916" cy="623"/>
            </a:xfrm>
            <a:prstGeom prst="ellipse">
              <a:avLst/>
            </a:prstGeom>
            <a:solidFill>
              <a:schemeClr val="bg1"/>
            </a:solidFill>
          </p:spPr>
        </p:pic>
        <p:pic>
          <p:nvPicPr>
            <p:cNvPr id="6" name="picture 14"/>
            <p:cNvPicPr>
              <a:picLocks noChangeAspect="1"/>
            </p:cNvPicPr>
            <p:nvPr>
              <p:custDataLst>
                <p:tags r:id="rId5"/>
              </p:custDataLst>
            </p:nvPr>
          </p:nvPicPr>
          <p:blipFill>
            <a:blip r:embed="rId9"/>
            <a:stretch>
              <a:fillRect/>
            </a:stretch>
          </p:blipFill>
          <p:spPr>
            <a:xfrm>
              <a:off x="0" y="684"/>
              <a:ext cx="19200" cy="12"/>
            </a:xfrm>
            <a:prstGeom prst="rect">
              <a:avLst/>
            </a:prstGeom>
            <a:noFill/>
            <a:ln w="9525">
              <a:noFill/>
            </a:ln>
          </p:spPr>
        </p:pic>
      </p:grpSp>
      <p:sp>
        <p:nvSpPr>
          <p:cNvPr id="7" name="textbox 12"/>
          <p:cNvSpPr/>
          <p:nvPr>
            <p:custDataLst>
              <p:tags r:id="rId3"/>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3" name="TextBox 5"/>
          <p:cNvSpPr txBox="1"/>
          <p:nvPr/>
        </p:nvSpPr>
        <p:spPr>
          <a:xfrm>
            <a:off x="691515" y="705485"/>
            <a:ext cx="10888980" cy="463550"/>
          </a:xfrm>
          <a:prstGeom prst="rect">
            <a:avLst/>
          </a:prstGeom>
          <a:noFill/>
        </p:spPr>
        <p:txBody>
          <a:bodyPr wrap="square" rtlCol="0">
            <a:noAutofit/>
          </a:bodyPr>
          <a:lstStyle/>
          <a:p>
            <a:pPr marL="342900" indent="-342900" algn="just" eaLnBrk="0" hangingPunct="0">
              <a:lnSpc>
                <a:spcPct val="90000"/>
              </a:lnSpc>
            </a:pPr>
            <a:r>
              <a:rPr lang="zh-CN" altLang="en-US" sz="2200" b="1" dirty="0">
                <a:solidFill>
                  <a:schemeClr val="tx1"/>
                </a:solidFill>
                <a:latin typeface="微软雅黑" panose="020B0503020204020204" pitchFamily="34" charset="-122"/>
                <a:sym typeface="+mn-ea"/>
              </a:rPr>
              <a:t>美亞相變材料蓄能系統的特點：</a:t>
            </a:r>
          </a:p>
          <a:p>
            <a:pPr marL="342900" indent="-342900" algn="just" eaLnBrk="0" hangingPunct="0">
              <a:lnSpc>
                <a:spcPct val="90000"/>
              </a:lnSpc>
            </a:pPr>
            <a:endParaRPr lang="zh-CN" altLang="en-US" sz="2000" dirty="0">
              <a:solidFill>
                <a:schemeClr val="bg2"/>
              </a:solidFill>
              <a:sym typeface="Wingdings" panose="05000000000000000000" pitchFamily="2" charset="2"/>
            </a:endParaRPr>
          </a:p>
        </p:txBody>
      </p:sp>
      <p:sp>
        <p:nvSpPr>
          <p:cNvPr id="5" name="文本框 4"/>
          <p:cNvSpPr txBox="1"/>
          <p:nvPr/>
        </p:nvSpPr>
        <p:spPr>
          <a:xfrm>
            <a:off x="664845" y="1769745"/>
            <a:ext cx="11075035" cy="3878580"/>
          </a:xfrm>
          <a:prstGeom prst="rect">
            <a:avLst/>
          </a:prstGeom>
          <a:noFill/>
        </p:spPr>
        <p:txBody>
          <a:bodyPr wrap="square" rtlCol="0" anchor="t">
            <a:spAutoFit/>
          </a:bodyPr>
          <a:lstStyle/>
          <a:p>
            <a:pPr marL="342900" indent="-342900" algn="just" eaLnBrk="0" hangingPunct="0">
              <a:lnSpc>
                <a:spcPct val="160000"/>
              </a:lnSpc>
            </a:pPr>
            <a:r>
              <a:rPr lang="zh-CN" altLang="en-US" sz="1400" b="1" dirty="0">
                <a:solidFill>
                  <a:srgbClr val="FFFF00"/>
                </a:solidFill>
                <a:latin typeface="微软雅黑" panose="020B0503020204020204" pitchFamily="34" charset="-122"/>
                <a:cs typeface="微软雅黑" panose="020B0503020204020204" pitchFamily="34" charset="-122"/>
                <a:sym typeface="+mn-ea"/>
              </a:rPr>
              <a:t>1、與冰蓄冷系统比较，由于相变材料可以在</a:t>
            </a:r>
            <a:r>
              <a:rPr lang="en-US" altLang="zh-CN" sz="1400" b="1" dirty="0">
                <a:solidFill>
                  <a:srgbClr val="FFFF00"/>
                </a:solidFill>
                <a:latin typeface="微软雅黑" panose="020B0503020204020204" pitchFamily="34" charset="-122"/>
                <a:cs typeface="微软雅黑" panose="020B0503020204020204" pitchFamily="34" charset="-122"/>
                <a:sym typeface="+mn-ea"/>
              </a:rPr>
              <a:t>8</a:t>
            </a:r>
            <a:r>
              <a:rPr lang="zh-CN" altLang="en-US" sz="1400" dirty="0">
                <a:gradFill>
                  <a:gsLst>
                    <a:gs pos="25000">
                      <a:srgbClr val="FFD83A"/>
                    </a:gs>
                    <a:gs pos="75000">
                      <a:srgbClr val="FFFD6D"/>
                    </a:gs>
                    <a:gs pos="0">
                      <a:srgbClr val="F8C334"/>
                    </a:gs>
                    <a:gs pos="100000">
                      <a:srgbClr val="FFFEB8"/>
                    </a:gs>
                  </a:gsLst>
                  <a:lin ang="18900000" scaled="1"/>
                </a:gradFill>
                <a:latin typeface="微软雅黑" panose="020B0503020204020204" pitchFamily="34" charset="-122"/>
                <a:cs typeface="微软雅黑" panose="020B0503020204020204" pitchFamily="34" charset="-122"/>
                <a:sym typeface="微软雅黑 Light" panose="020B0502040204020203" pitchFamily="34" charset="-122"/>
              </a:rPr>
              <a:t>℃</a:t>
            </a:r>
            <a:r>
              <a:rPr lang="zh-CN" altLang="en-US" sz="1400" b="1" dirty="0">
                <a:solidFill>
                  <a:srgbClr val="FFFF00"/>
                </a:solidFill>
                <a:latin typeface="微软雅黑" panose="020B0503020204020204" pitchFamily="34" charset="-122"/>
                <a:cs typeface="微软雅黑" panose="020B0503020204020204" pitchFamily="34" charset="-122"/>
                <a:sym typeface="+mn-ea"/>
              </a:rPr>
              <a:t>溫度結冰，</a:t>
            </a:r>
            <a:r>
              <a:rPr lang="zh-CN" altLang="en-US" sz="1400" b="1" dirty="0">
                <a:solidFill>
                  <a:schemeClr val="bg2"/>
                </a:solidFill>
                <a:latin typeface="微软雅黑" panose="020B0503020204020204" pitchFamily="34" charset="-122"/>
                <a:cs typeface="微软雅黑" panose="020B0503020204020204" pitchFamily="34" charset="-122"/>
                <a:sym typeface="+mn-ea"/>
              </a:rPr>
              <a:t>因此：</a:t>
            </a:r>
            <a:r>
              <a:rPr lang="zh-CN" altLang="en-US" sz="1400" b="1" dirty="0">
                <a:noFill/>
                <a:latin typeface="微软雅黑" panose="020B0503020204020204" pitchFamily="34" charset="-122"/>
                <a:cs typeface="微软雅黑" panose="020B0503020204020204" pitchFamily="34" charset="-122"/>
                <a:sym typeface="+mn-ea"/>
              </a:rPr>
              <a:t>因此：</a:t>
            </a:r>
            <a:endParaRPr lang="zh-CN" altLang="en-US" sz="1400" b="1" dirty="0">
              <a:solidFill>
                <a:srgbClr val="FFFF00"/>
              </a:solidFill>
              <a:latin typeface="微软雅黑" panose="020B0503020204020204" pitchFamily="34" charset="-122"/>
              <a:cs typeface="微软雅黑" panose="020B0503020204020204" pitchFamily="34" charset="-122"/>
              <a:sym typeface="+mn-ea"/>
            </a:endParaRPr>
          </a:p>
          <a:p>
            <a:pPr marL="342900" indent="-342900" algn="just" eaLnBrk="0" hangingPunct="0">
              <a:lnSpc>
                <a:spcPct val="160000"/>
              </a:lnSpc>
            </a:pPr>
            <a:r>
              <a:rPr lang="zh-CN" altLang="en-US" sz="1400" dirty="0">
                <a:solidFill>
                  <a:schemeClr val="bg2"/>
                </a:solidFill>
                <a:latin typeface="微软雅黑" panose="020B0503020204020204" pitchFamily="34" charset="-122"/>
                <a:cs typeface="微软雅黑" panose="020B0503020204020204" pitchFamily="34" charset="-122"/>
                <a:sym typeface="+mn-ea"/>
              </a:rPr>
              <a:t>（</a:t>
            </a:r>
            <a:r>
              <a:rPr lang="en-US" altLang="zh-CN" sz="1400" dirty="0">
                <a:solidFill>
                  <a:schemeClr val="bg2"/>
                </a:solidFill>
                <a:latin typeface="微软雅黑" panose="020B0503020204020204" pitchFamily="34" charset="-122"/>
                <a:cs typeface="微软雅黑" panose="020B0503020204020204" pitchFamily="34" charset="-122"/>
                <a:sym typeface="+mn-ea"/>
              </a:rPr>
              <a:t>1</a:t>
            </a:r>
            <a:r>
              <a:rPr lang="zh-CN" altLang="en-US" sz="1400" dirty="0">
                <a:solidFill>
                  <a:schemeClr val="bg2"/>
                </a:solidFill>
                <a:latin typeface="微软雅黑" panose="020B0503020204020204" pitchFamily="34" charset="-122"/>
                <a:cs typeface="微软雅黑" panose="020B0503020204020204" pitchFamily="34" charset="-122"/>
                <a:sym typeface="+mn-ea"/>
              </a:rPr>
              <a:t>）在蓄冷的時候製造同等冷量比冰蓄冷系統節省</a:t>
            </a:r>
            <a:r>
              <a:rPr lang="en-US" altLang="zh-CN" sz="1400" dirty="0">
                <a:solidFill>
                  <a:schemeClr val="bg2"/>
                </a:solidFill>
                <a:latin typeface="微软雅黑" panose="020B0503020204020204" pitchFamily="34" charset="-122"/>
                <a:cs typeface="微软雅黑" panose="020B0503020204020204" pitchFamily="34" charset="-122"/>
                <a:sym typeface="+mn-ea"/>
              </a:rPr>
              <a:t>30%</a:t>
            </a:r>
            <a:r>
              <a:rPr lang="zh-CN" altLang="en-US" sz="1400" dirty="0">
                <a:solidFill>
                  <a:schemeClr val="bg2"/>
                </a:solidFill>
                <a:latin typeface="微软雅黑" panose="020B0503020204020204" pitchFamily="34" charset="-122"/>
                <a:cs typeface="微软雅黑" panose="020B0503020204020204" pitchFamily="34" charset="-122"/>
                <a:sym typeface="+mn-ea"/>
              </a:rPr>
              <a:t>以上耗電量，是真正的省錢又省電的蓄冷系統；</a:t>
            </a:r>
          </a:p>
          <a:p>
            <a:pPr marL="342900" indent="-342900" algn="just" eaLnBrk="0" hangingPunct="0">
              <a:lnSpc>
                <a:spcPct val="160000"/>
              </a:lnSpc>
            </a:pPr>
            <a:r>
              <a:rPr lang="zh-CN" altLang="en-US" sz="1400" dirty="0">
                <a:solidFill>
                  <a:schemeClr val="bg2"/>
                </a:solidFill>
                <a:latin typeface="微软雅黑" panose="020B0503020204020204" pitchFamily="34" charset="-122"/>
                <a:cs typeface="微软雅黑" panose="020B0503020204020204" pitchFamily="34" charset="-122"/>
                <a:sym typeface="+mn-ea"/>
              </a:rPr>
              <a:t>（</a:t>
            </a:r>
            <a:r>
              <a:rPr lang="en-US" altLang="zh-CN" sz="1400" dirty="0">
                <a:solidFill>
                  <a:schemeClr val="bg2"/>
                </a:solidFill>
                <a:latin typeface="微软雅黑" panose="020B0503020204020204" pitchFamily="34" charset="-122"/>
                <a:cs typeface="微软雅黑" panose="020B0503020204020204" pitchFamily="34" charset="-122"/>
                <a:sym typeface="+mn-ea"/>
              </a:rPr>
              <a:t>2</a:t>
            </a:r>
            <a:r>
              <a:rPr lang="zh-CN" altLang="en-US" sz="1400" dirty="0">
                <a:solidFill>
                  <a:schemeClr val="bg2"/>
                </a:solidFill>
                <a:latin typeface="微软雅黑" panose="020B0503020204020204" pitchFamily="34" charset="-122"/>
                <a:cs typeface="微软雅黑" panose="020B0503020204020204" pitchFamily="34" charset="-122"/>
                <a:sym typeface="+mn-ea"/>
              </a:rPr>
              <a:t>）無需更換主機壓縮機頭，易於系統改造；</a:t>
            </a:r>
          </a:p>
          <a:p>
            <a:pPr marL="342900" indent="-342900" algn="just" eaLnBrk="0" hangingPunct="0">
              <a:lnSpc>
                <a:spcPct val="160000"/>
              </a:lnSpc>
            </a:pPr>
            <a:r>
              <a:rPr lang="zh-CN" altLang="en-US" sz="1400" dirty="0">
                <a:solidFill>
                  <a:schemeClr val="bg2"/>
                </a:solidFill>
                <a:latin typeface="微软雅黑" panose="020B0503020204020204" pitchFamily="34" charset="-122"/>
                <a:cs typeface="微软雅黑" panose="020B0503020204020204" pitchFamily="34" charset="-122"/>
                <a:sym typeface="+mn-ea"/>
              </a:rPr>
              <a:t>（</a:t>
            </a:r>
            <a:r>
              <a:rPr lang="en-US" altLang="zh-CN" sz="1400" dirty="0">
                <a:solidFill>
                  <a:schemeClr val="bg2"/>
                </a:solidFill>
                <a:latin typeface="微软雅黑" panose="020B0503020204020204" pitchFamily="34" charset="-122"/>
                <a:cs typeface="微软雅黑" panose="020B0503020204020204" pitchFamily="34" charset="-122"/>
                <a:sym typeface="+mn-ea"/>
              </a:rPr>
              <a:t>3</a:t>
            </a:r>
            <a:r>
              <a:rPr lang="zh-CN" altLang="en-US" sz="1400" dirty="0">
                <a:solidFill>
                  <a:schemeClr val="bg2"/>
                </a:solidFill>
                <a:latin typeface="微软雅黑" panose="020B0503020204020204" pitchFamily="34" charset="-122"/>
                <a:cs typeface="微软雅黑" panose="020B0503020204020204" pitchFamily="34" charset="-122"/>
                <a:sym typeface="+mn-ea"/>
              </a:rPr>
              <a:t>）無需乙二醇溶液循環系統，大大降低了系統的複雜程度，從而降低了設備故障率和維修率；</a:t>
            </a:r>
          </a:p>
          <a:p>
            <a:pPr marL="342900" indent="-342900" algn="just" eaLnBrk="0" hangingPunct="0">
              <a:lnSpc>
                <a:spcPct val="160000"/>
              </a:lnSpc>
            </a:pPr>
            <a:r>
              <a:rPr lang="zh-CN" altLang="en-US" sz="1400" dirty="0">
                <a:solidFill>
                  <a:schemeClr val="bg2"/>
                </a:solidFill>
                <a:latin typeface="微软雅黑" panose="020B0503020204020204" pitchFamily="34" charset="-122"/>
                <a:cs typeface="微软雅黑" panose="020B0503020204020204" pitchFamily="34" charset="-122"/>
                <a:sym typeface="+mn-ea"/>
              </a:rPr>
              <a:t>（</a:t>
            </a:r>
            <a:r>
              <a:rPr lang="en-US" altLang="zh-CN" sz="1400" dirty="0">
                <a:solidFill>
                  <a:schemeClr val="bg2"/>
                </a:solidFill>
                <a:latin typeface="微软雅黑" panose="020B0503020204020204" pitchFamily="34" charset="-122"/>
                <a:cs typeface="微软雅黑" panose="020B0503020204020204" pitchFamily="34" charset="-122"/>
                <a:sym typeface="+mn-ea"/>
              </a:rPr>
              <a:t>4</a:t>
            </a:r>
            <a:r>
              <a:rPr lang="zh-CN" altLang="en-US" sz="1400" dirty="0">
                <a:solidFill>
                  <a:schemeClr val="bg2"/>
                </a:solidFill>
                <a:latin typeface="微软雅黑" panose="020B0503020204020204" pitchFamily="34" charset="-122"/>
                <a:cs typeface="微软雅黑" panose="020B0503020204020204" pitchFamily="34" charset="-122"/>
                <a:sym typeface="+mn-ea"/>
              </a:rPr>
              <a:t>）適用所有的風冷和水冷機組，可以和原空調系統共用同一個冷水循環系統，所以系統的相容性高，大大降低了初期的設備投資。</a:t>
            </a:r>
          </a:p>
          <a:p>
            <a:pPr marL="342900" indent="-342900" algn="just" eaLnBrk="0" hangingPunct="0">
              <a:lnSpc>
                <a:spcPct val="160000"/>
              </a:lnSpc>
            </a:pPr>
            <a:endParaRPr lang="zh-CN" altLang="en-US" sz="1400" dirty="0">
              <a:solidFill>
                <a:schemeClr val="bg2"/>
              </a:solidFill>
              <a:latin typeface="微软雅黑" panose="020B0503020204020204" pitchFamily="34" charset="-122"/>
              <a:cs typeface="微软雅黑" panose="020B0503020204020204" pitchFamily="34" charset="-122"/>
            </a:endParaRPr>
          </a:p>
          <a:p>
            <a:pPr marL="342900" indent="-342900" algn="just" eaLnBrk="0" hangingPunct="0">
              <a:lnSpc>
                <a:spcPct val="160000"/>
              </a:lnSpc>
            </a:pPr>
            <a:r>
              <a:rPr lang="zh-CN" altLang="en-US" sz="1400" b="1" dirty="0">
                <a:solidFill>
                  <a:srgbClr val="FFFF00"/>
                </a:solidFill>
                <a:latin typeface="微软雅黑" panose="020B0503020204020204" pitchFamily="34" charset="-122"/>
                <a:cs typeface="微软雅黑" panose="020B0503020204020204" pitchFamily="34" charset="-122"/>
                <a:sym typeface="Wingdings" panose="05000000000000000000" pitchFamily="2" charset="2"/>
              </a:rPr>
              <a:t>2、 应用价值</a:t>
            </a:r>
            <a:r>
              <a:rPr lang="zh-CN" altLang="en-US"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 </a:t>
            </a:r>
          </a:p>
          <a:p>
            <a:pPr marL="342900" indent="-342900" algn="just" eaLnBrk="0" hangingPunct="0">
              <a:lnSpc>
                <a:spcPct val="160000"/>
              </a:lnSpc>
            </a:pPr>
            <a:r>
              <a:rPr lang="zh-CN" altLang="en-US"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a:t>
            </a:r>
            <a:r>
              <a:rPr lang="en-US" altLang="zh-CN"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1</a:t>
            </a:r>
            <a:r>
              <a:rPr lang="zh-CN" altLang="en-US"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）可減少峰電時段電力的使用</a:t>
            </a:r>
            <a:r>
              <a:rPr lang="en-US" altLang="zh-CN"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a:t>
            </a:r>
            <a:r>
              <a:rPr lang="zh-CN" altLang="en-US"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從而減少電費支出；</a:t>
            </a:r>
          </a:p>
          <a:p>
            <a:pPr marL="342900" indent="-342900" algn="just" eaLnBrk="0" hangingPunct="0">
              <a:lnSpc>
                <a:spcPct val="160000"/>
              </a:lnSpc>
            </a:pPr>
            <a:r>
              <a:rPr lang="zh-CN" altLang="en-US"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a:t>
            </a:r>
            <a:r>
              <a:rPr lang="en-US" altLang="zh-CN"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2</a:t>
            </a:r>
            <a:r>
              <a:rPr lang="zh-CN" altLang="en-US"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）可減少</a:t>
            </a:r>
            <a:r>
              <a:rPr lang="en-US" altLang="zh-CN"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30-70%</a:t>
            </a:r>
            <a:r>
              <a:rPr lang="zh-CN" altLang="en-US"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的製冷機組的裝機容量 ；</a:t>
            </a:r>
          </a:p>
          <a:p>
            <a:pPr marL="342900" indent="-342900" algn="just" eaLnBrk="0" hangingPunct="0">
              <a:lnSpc>
                <a:spcPct val="160000"/>
              </a:lnSpc>
            </a:pPr>
            <a:r>
              <a:rPr lang="zh-CN" altLang="en-US"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a:t>
            </a:r>
            <a:r>
              <a:rPr lang="en-US" altLang="zh-CN"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3</a:t>
            </a:r>
            <a:r>
              <a:rPr lang="zh-CN" altLang="en-US" sz="1400" dirty="0">
                <a:solidFill>
                  <a:schemeClr val="bg2"/>
                </a:solidFill>
                <a:latin typeface="微软雅黑" panose="020B0503020204020204" pitchFamily="34" charset="-122"/>
                <a:cs typeface="微软雅黑" panose="020B0503020204020204" pitchFamily="34" charset="-122"/>
                <a:sym typeface="Wingdings" panose="05000000000000000000" pitchFamily="2" charset="2"/>
              </a:rPr>
              <a:t>）可減少供電設備及電力增容費的支出；</a:t>
            </a:r>
          </a:p>
          <a:p>
            <a:pPr marL="342900" indent="-342900" algn="just" eaLnBrk="0" hangingPunct="0">
              <a:lnSpc>
                <a:spcPct val="160000"/>
              </a:lnSpc>
            </a:pPr>
            <a:r>
              <a:rPr lang="zh-CN" altLang="en-US" sz="1400" noProof="0" dirty="0">
                <a:ln>
                  <a:noFill/>
                </a:ln>
                <a:solidFill>
                  <a:srgbClr val="FFFFFF"/>
                </a:solidFill>
                <a:effectLst/>
                <a:uLnTx/>
                <a:uFillTx/>
                <a:latin typeface="微软雅黑" panose="020B0503020204020204" pitchFamily="34" charset="-122"/>
                <a:cs typeface="微软雅黑" panose="020B0503020204020204" pitchFamily="34" charset="-122"/>
                <a:sym typeface="+mn-ea"/>
              </a:rPr>
              <a:t>（</a:t>
            </a:r>
            <a:r>
              <a:rPr lang="en-US" altLang="zh-CN" sz="1400" noProof="0" dirty="0">
                <a:ln>
                  <a:noFill/>
                </a:ln>
                <a:solidFill>
                  <a:srgbClr val="FFFFFF"/>
                </a:solidFill>
                <a:effectLst/>
                <a:uLnTx/>
                <a:uFillTx/>
                <a:latin typeface="微软雅黑" panose="020B0503020204020204" pitchFamily="34" charset="-122"/>
                <a:cs typeface="微软雅黑" panose="020B0503020204020204" pitchFamily="34" charset="-122"/>
                <a:sym typeface="+mn-ea"/>
              </a:rPr>
              <a:t>4</a:t>
            </a:r>
            <a:r>
              <a:rPr lang="zh-CN" altLang="en-US" sz="1400" noProof="0" dirty="0">
                <a:ln>
                  <a:noFill/>
                </a:ln>
                <a:solidFill>
                  <a:srgbClr val="FFFFFF"/>
                </a:solidFill>
                <a:effectLst/>
                <a:uLnTx/>
                <a:uFillTx/>
                <a:latin typeface="微软雅黑" panose="020B0503020204020204" pitchFamily="34" charset="-122"/>
                <a:cs typeface="微软雅黑" panose="020B0503020204020204" pitchFamily="34" charset="-122"/>
                <a:sym typeface="+mn-ea"/>
              </a:rPr>
              <a:t>）可以一天內多充多放，優化製冷主機的</a:t>
            </a:r>
            <a:r>
              <a:rPr lang="en-US" altLang="zh-CN" sz="1400" noProof="0" dirty="0">
                <a:ln>
                  <a:noFill/>
                </a:ln>
                <a:solidFill>
                  <a:srgbClr val="FFFFFF"/>
                </a:solidFill>
                <a:effectLst/>
                <a:uLnTx/>
                <a:uFillTx/>
                <a:latin typeface="微软雅黑" panose="020B0503020204020204" pitchFamily="34" charset="-122"/>
                <a:cs typeface="微软雅黑" panose="020B0503020204020204" pitchFamily="34" charset="-122"/>
                <a:sym typeface="+mn-ea"/>
              </a:rPr>
              <a:t>COP</a:t>
            </a:r>
            <a:r>
              <a:rPr lang="zh-CN" altLang="en-US" sz="1400" noProof="0" dirty="0">
                <a:ln>
                  <a:noFill/>
                </a:ln>
                <a:solidFill>
                  <a:srgbClr val="FFFFFF"/>
                </a:solidFill>
                <a:effectLst/>
                <a:uLnTx/>
                <a:uFillTx/>
                <a:latin typeface="微软雅黑" panose="020B0503020204020204" pitchFamily="34" charset="-122"/>
                <a:cs typeface="微软雅黑" panose="020B0503020204020204" pitchFamily="34" charset="-122"/>
                <a:sym typeface="+mn-ea"/>
              </a:rPr>
              <a:t>效率。</a:t>
            </a:r>
          </a:p>
        </p:txBody>
      </p:sp>
    </p:spTree>
    <p:custDataLst>
      <p:tags r:id="rId1"/>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38"/>
          <p:cNvSpPr/>
          <p:nvPr/>
        </p:nvSpPr>
        <p:spPr>
          <a:xfrm rot="2700000">
            <a:off x="-1886873" y="-294236"/>
            <a:ext cx="7445391" cy="7445175"/>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1726" h="11725">
                <a:moveTo>
                  <a:pt x="4087" y="2"/>
                </a:moveTo>
                <a:lnTo>
                  <a:pt x="9693" y="2"/>
                </a:lnTo>
                <a:lnTo>
                  <a:pt x="9747" y="1"/>
                </a:lnTo>
                <a:lnTo>
                  <a:pt x="9800" y="0"/>
                </a:lnTo>
                <a:cubicBezTo>
                  <a:pt x="10891" y="-24"/>
                  <a:pt x="11749" y="1161"/>
                  <a:pt x="11725" y="1941"/>
                </a:cubicBezTo>
                <a:lnTo>
                  <a:pt x="11724" y="1984"/>
                </a:lnTo>
                <a:lnTo>
                  <a:pt x="11724" y="2032"/>
                </a:lnTo>
                <a:lnTo>
                  <a:pt x="11724" y="7637"/>
                </a:lnTo>
                <a:lnTo>
                  <a:pt x="7636" y="11725"/>
                </a:lnTo>
                <a:lnTo>
                  <a:pt x="0" y="4088"/>
                </a:lnTo>
                <a:lnTo>
                  <a:pt x="4087" y="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sp>
        <p:nvSpPr>
          <p:cNvPr id="40" name="任意多边形 39"/>
          <p:cNvSpPr/>
          <p:nvPr/>
        </p:nvSpPr>
        <p:spPr>
          <a:xfrm rot="2700000">
            <a:off x="-1988438" y="8868"/>
            <a:ext cx="6839202" cy="6839122"/>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0771" h="10771">
                <a:moveTo>
                  <a:pt x="3133" y="1"/>
                </a:moveTo>
                <a:lnTo>
                  <a:pt x="8974" y="1"/>
                </a:lnTo>
                <a:lnTo>
                  <a:pt x="9022" y="1"/>
                </a:lnTo>
                <a:lnTo>
                  <a:pt x="9069" y="0"/>
                </a:lnTo>
                <a:cubicBezTo>
                  <a:pt x="10033" y="-21"/>
                  <a:pt x="10792" y="1026"/>
                  <a:pt x="10770" y="1715"/>
                </a:cubicBezTo>
                <a:lnTo>
                  <a:pt x="10770" y="1753"/>
                </a:lnTo>
                <a:lnTo>
                  <a:pt x="10769" y="1796"/>
                </a:lnTo>
                <a:lnTo>
                  <a:pt x="10769" y="7637"/>
                </a:lnTo>
                <a:lnTo>
                  <a:pt x="7636" y="10770"/>
                </a:lnTo>
                <a:lnTo>
                  <a:pt x="7583" y="10770"/>
                </a:lnTo>
                <a:lnTo>
                  <a:pt x="0" y="3187"/>
                </a:lnTo>
                <a:lnTo>
                  <a:pt x="0" y="3134"/>
                </a:lnTo>
                <a:lnTo>
                  <a:pt x="3133" y="1"/>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pic>
        <p:nvPicPr>
          <p:cNvPr id="51" name="图片 50" descr="C:/Users/Administrator/Desktop/图片1.png图片1"/>
          <p:cNvPicPr>
            <a:picLocks noChangeAspect="1"/>
          </p:cNvPicPr>
          <p:nvPr/>
        </p:nvPicPr>
        <p:blipFill>
          <a:blip r:embed="rId8" cstate="print"/>
          <a:srcRect l="12065" r="12065"/>
          <a:stretch>
            <a:fillRect/>
          </a:stretch>
        </p:blipFill>
        <p:spPr>
          <a:xfrm>
            <a:off x="-7" y="-292"/>
            <a:ext cx="5032942" cy="6857202"/>
          </a:xfrm>
          <a:custGeom>
            <a:avLst/>
            <a:gdLst/>
            <a:ahLst/>
            <a:cxnLst>
              <a:cxn ang="3">
                <a:pos x="hc" y="t"/>
              </a:cxn>
              <a:cxn ang="cd2">
                <a:pos x="l" y="vc"/>
              </a:cxn>
              <a:cxn ang="cd4">
                <a:pos x="hc" y="b"/>
              </a:cxn>
              <a:cxn ang="0">
                <a:pos x="r" y="vc"/>
              </a:cxn>
            </a:cxnLst>
            <a:rect l="l" t="t" r="r" b="b"/>
            <a:pathLst>
              <a:path w="7926" h="10799">
                <a:moveTo>
                  <a:pt x="3219" y="0"/>
                </a:moveTo>
                <a:lnTo>
                  <a:pt x="7450" y="4231"/>
                </a:lnTo>
                <a:lnTo>
                  <a:pt x="7482" y="4262"/>
                </a:lnTo>
                <a:lnTo>
                  <a:pt x="7513" y="4292"/>
                </a:lnTo>
                <a:cubicBezTo>
                  <a:pt x="8155" y="4906"/>
                  <a:pt x="7967" y="6082"/>
                  <a:pt x="7504" y="6517"/>
                </a:cubicBezTo>
                <a:lnTo>
                  <a:pt x="7479" y="6542"/>
                </a:lnTo>
                <a:lnTo>
                  <a:pt x="7450" y="6569"/>
                </a:lnTo>
                <a:lnTo>
                  <a:pt x="3221" y="10799"/>
                </a:lnTo>
                <a:lnTo>
                  <a:pt x="0" y="10799"/>
                </a:lnTo>
                <a:lnTo>
                  <a:pt x="0" y="0"/>
                </a:lnTo>
                <a:lnTo>
                  <a:pt x="3219" y="0"/>
                </a:lnTo>
                <a:close/>
              </a:path>
            </a:pathLst>
          </a:custGeom>
          <a:effectLst>
            <a:outerShdw blurRad="50800" dist="38100" algn="l" rotWithShape="0">
              <a:prstClr val="black">
                <a:alpha val="40000"/>
              </a:prstClr>
            </a:outerShdw>
          </a:effectLst>
        </p:spPr>
      </p:pic>
      <p:sp>
        <p:nvSpPr>
          <p:cNvPr id="52" name="任意多边形 51"/>
          <p:cNvSpPr/>
          <p:nvPr/>
        </p:nvSpPr>
        <p:spPr>
          <a:xfrm rot="2700000">
            <a:off x="-2125059" y="281779"/>
            <a:ext cx="6295893" cy="6295150"/>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915" h="9914">
                <a:moveTo>
                  <a:pt x="2276" y="1"/>
                </a:moveTo>
                <a:lnTo>
                  <a:pt x="8261" y="1"/>
                </a:lnTo>
                <a:lnTo>
                  <a:pt x="8305" y="1"/>
                </a:lnTo>
                <a:lnTo>
                  <a:pt x="8348" y="0"/>
                </a:lnTo>
                <a:cubicBezTo>
                  <a:pt x="9235" y="-20"/>
                  <a:pt x="9935" y="945"/>
                  <a:pt x="9915" y="1580"/>
                </a:cubicBezTo>
                <a:lnTo>
                  <a:pt x="9914" y="1615"/>
                </a:lnTo>
                <a:lnTo>
                  <a:pt x="9914" y="1654"/>
                </a:lnTo>
                <a:lnTo>
                  <a:pt x="9914" y="7636"/>
                </a:lnTo>
                <a:lnTo>
                  <a:pt x="7636" y="9914"/>
                </a:lnTo>
                <a:lnTo>
                  <a:pt x="0" y="2277"/>
                </a:lnTo>
                <a:lnTo>
                  <a:pt x="2276" y="1"/>
                </a:lnTo>
                <a:close/>
              </a:path>
            </a:pathLst>
          </a:custGeom>
          <a:solidFill>
            <a:schemeClr val="accent1">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sp>
        <p:nvSpPr>
          <p:cNvPr id="39941" name="文本框 2"/>
          <p:cNvSpPr txBox="1"/>
          <p:nvPr>
            <p:custDataLst>
              <p:tags r:id="rId2"/>
            </p:custDataLst>
          </p:nvPr>
        </p:nvSpPr>
        <p:spPr>
          <a:xfrm>
            <a:off x="8040688" y="3519170"/>
            <a:ext cx="4198937" cy="398780"/>
          </a:xfrm>
          <a:prstGeom prst="rect">
            <a:avLst/>
          </a:prstGeom>
          <a:noFill/>
          <a:ln w="9525">
            <a:noFill/>
          </a:ln>
        </p:spPr>
        <p:txBody>
          <a:bodyPr>
            <a:spAutoFit/>
          </a:bodyPr>
          <a:lstStyle/>
          <a:p>
            <a:r>
              <a:rPr lang="en-US" altLang="zh-CN" sz="2000" b="1">
                <a:solidFill>
                  <a:srgbClr val="053D90"/>
                </a:solidFill>
                <a:latin typeface="微软雅黑" panose="020B0503020204020204" pitchFamily="34" charset="-122"/>
                <a:ea typeface="微软雅黑" panose="020B0503020204020204" pitchFamily="34" charset="-122"/>
              </a:rPr>
              <a:t>—— </a:t>
            </a:r>
            <a:r>
              <a:rPr lang="en-US" altLang="en-GB" sz="2000" b="1" noProof="0" dirty="0">
                <a:solidFill>
                  <a:schemeClr val="accent1">
                    <a:lumMod val="50000"/>
                  </a:schemeClr>
                </a:solidFill>
                <a:latin typeface="微软雅黑" panose="020B0503020204020204" pitchFamily="34" charset="-122"/>
                <a:cs typeface="微软雅黑" panose="020B0503020204020204" pitchFamily="34" charset="-122"/>
                <a:sym typeface="+mn-ea"/>
              </a:rPr>
              <a:t>Project case </a:t>
            </a:r>
            <a:r>
              <a:rPr lang="en-US" altLang="zh-CN" sz="2000" b="1">
                <a:solidFill>
                  <a:srgbClr val="053D90"/>
                </a:solidFill>
                <a:latin typeface="微软雅黑" panose="020B0503020204020204" pitchFamily="34" charset="-122"/>
                <a:ea typeface="微软雅黑" panose="020B0503020204020204" pitchFamily="34" charset="-122"/>
              </a:rPr>
              <a:t> ——</a:t>
            </a:r>
          </a:p>
        </p:txBody>
      </p:sp>
      <p:sp>
        <p:nvSpPr>
          <p:cNvPr id="9" name="文本框 8"/>
          <p:cNvSpPr txBox="1"/>
          <p:nvPr>
            <p:custDataLst>
              <p:tags r:id="rId3"/>
            </p:custDataLst>
          </p:nvPr>
        </p:nvSpPr>
        <p:spPr>
          <a:xfrm>
            <a:off x="6933565" y="2780030"/>
            <a:ext cx="4813300" cy="757130"/>
          </a:xfrm>
          <a:prstGeom prst="rect">
            <a:avLst/>
          </a:prstGeom>
          <a:noFill/>
        </p:spPr>
        <p:txBody>
          <a:bodyPr wrap="square" rtlCol="0">
            <a:spAutoFit/>
          </a:bodyPr>
          <a:lstStyle/>
          <a:p>
            <a:pPr algn="ctr">
              <a:lnSpc>
                <a:spcPct val="120000"/>
              </a:lnSpc>
            </a:pPr>
            <a:r>
              <a:rPr lang="zh-CN" altLang="x-none" sz="3600" b="1" dirty="0">
                <a:solidFill>
                  <a:srgbClr val="053D90"/>
                </a:solidFill>
                <a:latin typeface="微软雅黑" panose="020B0503020204020204" pitchFamily="34" charset="-122"/>
                <a:cs typeface="微软雅黑" panose="020B0503020204020204" pitchFamily="34" charset="-122"/>
                <a:sym typeface="+mn-ea"/>
              </a:rPr>
              <a:t>美亞蓄能</a:t>
            </a:r>
            <a:r>
              <a:rPr lang="en-US" altLang="zh-CN" sz="3600" b="1" dirty="0">
                <a:solidFill>
                  <a:srgbClr val="053D90"/>
                </a:solidFill>
                <a:latin typeface="微软雅黑" panose="020B0503020204020204" pitchFamily="34" charset="-122"/>
                <a:cs typeface="微软雅黑" panose="020B0503020204020204" pitchFamily="34" charset="-122"/>
                <a:sym typeface="+mn-ea"/>
              </a:rPr>
              <a:t>  </a:t>
            </a:r>
            <a:r>
              <a:rPr lang="zh-CN" altLang="en-US" sz="3600" b="1" dirty="0">
                <a:solidFill>
                  <a:srgbClr val="053D90"/>
                </a:solidFill>
                <a:latin typeface="微软雅黑" panose="020B0503020204020204" pitchFamily="34" charset="-122"/>
                <a:cs typeface="微软雅黑" panose="020B0503020204020204" pitchFamily="34" charset="-122"/>
                <a:sym typeface="+mn-ea"/>
              </a:rPr>
              <a:t>项目</a:t>
            </a:r>
            <a:r>
              <a:rPr lang="zh-CN" altLang="x-none" sz="3600" b="1" dirty="0">
                <a:solidFill>
                  <a:srgbClr val="053D90"/>
                </a:solidFill>
                <a:latin typeface="微软雅黑" panose="020B0503020204020204" pitchFamily="34" charset="-122"/>
                <a:cs typeface="微软雅黑" panose="020B0503020204020204" pitchFamily="34" charset="-122"/>
                <a:sym typeface="+mn-ea"/>
              </a:rPr>
              <a:t>案例</a:t>
            </a:r>
          </a:p>
        </p:txBody>
      </p:sp>
      <p:sp>
        <p:nvSpPr>
          <p:cNvPr id="2" name="文本框 1"/>
          <p:cNvSpPr txBox="1"/>
          <p:nvPr>
            <p:custDataLst>
              <p:tags r:id="rId4"/>
            </p:custDataLst>
          </p:nvPr>
        </p:nvSpPr>
        <p:spPr>
          <a:xfrm>
            <a:off x="322107" y="1646843"/>
            <a:ext cx="3542799" cy="3428425"/>
          </a:xfrm>
          <a:custGeom>
            <a:avLst/>
            <a:gdLst>
              <a:gd name="connsiteX0" fmla="*/ 3162810 w 3542799"/>
              <a:gd name="connsiteY0" fmla="*/ 2668447 h 3428425"/>
              <a:gd name="connsiteX1" fmla="*/ 3542799 w 3542799"/>
              <a:gd name="connsiteY1" fmla="*/ 3048436 h 3428425"/>
              <a:gd name="connsiteX2" fmla="*/ 3162810 w 3542799"/>
              <a:gd name="connsiteY2" fmla="*/ 3428425 h 3428425"/>
              <a:gd name="connsiteX3" fmla="*/ 2782821 w 3542799"/>
              <a:gd name="connsiteY3" fmla="*/ 3048436 h 3428425"/>
              <a:gd name="connsiteX4" fmla="*/ 3162810 w 3542799"/>
              <a:gd name="connsiteY4" fmla="*/ 2668447 h 3428425"/>
              <a:gd name="connsiteX5" fmla="*/ 98517 w 3542799"/>
              <a:gd name="connsiteY5" fmla="*/ 2312332 h 3428425"/>
              <a:gd name="connsiteX6" fmla="*/ 2670905 w 3542799"/>
              <a:gd name="connsiteY6" fmla="*/ 2312332 h 3428425"/>
              <a:gd name="connsiteX7" fmla="*/ 2644835 w 3542799"/>
              <a:gd name="connsiteY7" fmla="*/ 2389047 h 3428425"/>
              <a:gd name="connsiteX8" fmla="*/ 2611592 w 3542799"/>
              <a:gd name="connsiteY8" fmla="*/ 2389047 h 3428425"/>
              <a:gd name="connsiteX9" fmla="*/ 2611592 w 3542799"/>
              <a:gd name="connsiteY9" fmla="*/ 2486870 h 3428425"/>
              <a:gd name="connsiteX10" fmla="*/ 2572378 w 3542799"/>
              <a:gd name="connsiteY10" fmla="*/ 2602264 h 3428425"/>
              <a:gd name="connsiteX11" fmla="*/ 2104867 w 3542799"/>
              <a:gd name="connsiteY11" fmla="*/ 2602264 h 3428425"/>
              <a:gd name="connsiteX12" fmla="*/ 1865441 w 3542799"/>
              <a:gd name="connsiteY12" fmla="*/ 3306733 h 3428425"/>
              <a:gd name="connsiteX13" fmla="*/ 1237823 w 3542799"/>
              <a:gd name="connsiteY13" fmla="*/ 3306733 h 3428425"/>
              <a:gd name="connsiteX14" fmla="*/ 1477249 w 3542799"/>
              <a:gd name="connsiteY14" fmla="*/ 2602264 h 3428425"/>
              <a:gd name="connsiteX15" fmla="*/ 0 w 3542799"/>
              <a:gd name="connsiteY15" fmla="*/ 2602264 h 3428425"/>
              <a:gd name="connsiteX16" fmla="*/ 2350931 w 3542799"/>
              <a:gd name="connsiteY16" fmla="*/ 0 h 3428425"/>
              <a:gd name="connsiteX17" fmla="*/ 2989222 w 3542799"/>
              <a:gd name="connsiteY17" fmla="*/ 0 h 3428425"/>
              <a:gd name="connsiteX18" fmla="*/ 2570447 w 3542799"/>
              <a:gd name="connsiteY18" fmla="*/ 1232257 h 3428425"/>
              <a:gd name="connsiteX19" fmla="*/ 1942830 w 3542799"/>
              <a:gd name="connsiteY19" fmla="*/ 1232257 h 3428425"/>
              <a:gd name="connsiteX20" fmla="*/ 2059804 w 3542799"/>
              <a:gd name="connsiteY20" fmla="*/ 888058 h 3428425"/>
              <a:gd name="connsiteX21" fmla="*/ 1742805 w 3542799"/>
              <a:gd name="connsiteY21" fmla="*/ 1221880 h 3428425"/>
              <a:gd name="connsiteX22" fmla="*/ 1732180 w 3542799"/>
              <a:gd name="connsiteY22" fmla="*/ 1232257 h 3428425"/>
              <a:gd name="connsiteX23" fmla="*/ 1161426 w 3542799"/>
              <a:gd name="connsiteY23" fmla="*/ 1232257 h 3428425"/>
              <a:gd name="connsiteX24" fmla="*/ 1400765 w 3542799"/>
              <a:gd name="connsiteY24" fmla="*/ 1011873 h 3428425"/>
              <a:gd name="connsiteX25" fmla="*/ 2350931 w 3542799"/>
              <a:gd name="connsiteY25" fmla="*/ 0 h 342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42799" h="3428425">
                <a:moveTo>
                  <a:pt x="3162810" y="2668447"/>
                </a:moveTo>
                <a:cubicBezTo>
                  <a:pt x="3372672" y="2668447"/>
                  <a:pt x="3542799" y="2838574"/>
                  <a:pt x="3542799" y="3048436"/>
                </a:cubicBezTo>
                <a:cubicBezTo>
                  <a:pt x="3542799" y="3258298"/>
                  <a:pt x="3372672" y="3428425"/>
                  <a:pt x="3162810" y="3428425"/>
                </a:cubicBezTo>
                <a:cubicBezTo>
                  <a:pt x="2952948" y="3428425"/>
                  <a:pt x="2782821" y="3258298"/>
                  <a:pt x="2782821" y="3048436"/>
                </a:cubicBezTo>
                <a:cubicBezTo>
                  <a:pt x="2782821" y="2838574"/>
                  <a:pt x="2952948" y="2668447"/>
                  <a:pt x="3162810" y="2668447"/>
                </a:cubicBezTo>
                <a:close/>
                <a:moveTo>
                  <a:pt x="98517" y="2312332"/>
                </a:moveTo>
                <a:lnTo>
                  <a:pt x="2670905" y="2312332"/>
                </a:lnTo>
                <a:lnTo>
                  <a:pt x="2644835" y="2389047"/>
                </a:lnTo>
                <a:lnTo>
                  <a:pt x="2611592" y="2389047"/>
                </a:lnTo>
                <a:lnTo>
                  <a:pt x="2611592" y="2486870"/>
                </a:lnTo>
                <a:lnTo>
                  <a:pt x="2572378" y="2602264"/>
                </a:lnTo>
                <a:lnTo>
                  <a:pt x="2104867" y="2602264"/>
                </a:lnTo>
                <a:lnTo>
                  <a:pt x="1865441" y="3306733"/>
                </a:lnTo>
                <a:lnTo>
                  <a:pt x="1237823" y="3306733"/>
                </a:lnTo>
                <a:lnTo>
                  <a:pt x="1477249" y="2602264"/>
                </a:lnTo>
                <a:lnTo>
                  <a:pt x="0" y="2602264"/>
                </a:lnTo>
                <a:close/>
                <a:moveTo>
                  <a:pt x="2350931" y="0"/>
                </a:moveTo>
                <a:lnTo>
                  <a:pt x="2989222" y="0"/>
                </a:lnTo>
                <a:lnTo>
                  <a:pt x="2570447" y="1232257"/>
                </a:lnTo>
                <a:lnTo>
                  <a:pt x="1942830" y="1232257"/>
                </a:lnTo>
                <a:lnTo>
                  <a:pt x="2059804" y="888058"/>
                </a:lnTo>
                <a:cubicBezTo>
                  <a:pt x="1975914" y="984122"/>
                  <a:pt x="1870248" y="1095396"/>
                  <a:pt x="1742805" y="1221880"/>
                </a:cubicBezTo>
                <a:lnTo>
                  <a:pt x="1732180" y="1232257"/>
                </a:lnTo>
                <a:lnTo>
                  <a:pt x="1161426" y="1232257"/>
                </a:lnTo>
                <a:lnTo>
                  <a:pt x="1400765" y="1011873"/>
                </a:lnTo>
                <a:cubicBezTo>
                  <a:pt x="1797940" y="630464"/>
                  <a:pt x="2114662" y="293173"/>
                  <a:pt x="2350931"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34400" i="1">
              <a:solidFill>
                <a:schemeClr val="bg1"/>
              </a:solidFill>
              <a:latin typeface="微软雅黑 Light" panose="020B0502040204020203" pitchFamily="34" charset="-122"/>
              <a:ea typeface="微软雅黑 Light" panose="020B0502040204020203" pitchFamily="34" charset="-122"/>
            </a:endParaRPr>
          </a:p>
        </p:txBody>
      </p:sp>
      <p:sp>
        <p:nvSpPr>
          <p:cNvPr id="3" name="文本框 2"/>
          <p:cNvSpPr txBox="1"/>
          <p:nvPr>
            <p:custDataLst>
              <p:tags r:id="rId5"/>
            </p:custDataLst>
          </p:nvPr>
        </p:nvSpPr>
        <p:spPr>
          <a:xfrm>
            <a:off x="611642" y="3007022"/>
            <a:ext cx="2885123" cy="583565"/>
          </a:xfrm>
          <a:prstGeom prst="rect">
            <a:avLst/>
          </a:prstGeom>
          <a:noFill/>
        </p:spPr>
        <p:txBody>
          <a:bodyPr wrap="square" lIns="0" rIns="0" rtlCol="0">
            <a:spAutoFit/>
          </a:bodyPr>
          <a:lstStyle/>
          <a:p>
            <a:pPr algn="dist"/>
            <a:r>
              <a:rPr lang="zh-CN" altLang="en-US" sz="3200" dirty="0">
                <a:solidFill>
                  <a:schemeClr val="bg1"/>
                </a:solidFill>
                <a:latin typeface="微软雅黑 Light" panose="020B0502040204020203" pitchFamily="34" charset="-122"/>
                <a:ea typeface="微软雅黑 Light" panose="020B0502040204020203" pitchFamily="34" charset="-122"/>
              </a:rPr>
              <a:t>项目案例</a:t>
            </a:r>
          </a:p>
        </p:txBody>
      </p:sp>
      <p:sp>
        <p:nvSpPr>
          <p:cNvPr id="4" name="文本框 3"/>
          <p:cNvSpPr txBox="1"/>
          <p:nvPr>
            <p:custDataLst>
              <p:tags r:id="rId6"/>
            </p:custDataLst>
          </p:nvPr>
        </p:nvSpPr>
        <p:spPr>
          <a:xfrm>
            <a:off x="611642" y="3519060"/>
            <a:ext cx="2885123" cy="398780"/>
          </a:xfrm>
          <a:prstGeom prst="rect">
            <a:avLst/>
          </a:prstGeom>
          <a:noFill/>
        </p:spPr>
        <p:txBody>
          <a:bodyPr wrap="square" lIns="0" rIns="0" rtlCol="0">
            <a:spAutoFit/>
          </a:bodyPr>
          <a:lstStyle/>
          <a:p>
            <a:pPr algn="dist"/>
            <a:r>
              <a:rPr lang="en-US" altLang="zh-CN" sz="2000">
                <a:solidFill>
                  <a:schemeClr val="bg1"/>
                </a:solidFill>
                <a:latin typeface="微软雅黑 Light" panose="020B0502040204020203" pitchFamily="34" charset="-122"/>
                <a:ea typeface="微软雅黑 Light" panose="020B0502040204020203" pitchFamily="34" charset="-122"/>
              </a:rPr>
              <a:t>Project case</a:t>
            </a:r>
            <a:endParaRPr lang="en-US" altLang="zh-CN" sz="2000" dirty="0">
              <a:solidFill>
                <a:schemeClr val="bg1"/>
              </a:solidFill>
              <a:latin typeface="微软雅黑 Light" panose="020B0502040204020203" pitchFamily="34" charset="-122"/>
              <a:ea typeface="微软雅黑 Light" panose="020B0502040204020203" pitchFamily="34" charset="-122"/>
            </a:endParaRPr>
          </a:p>
        </p:txBody>
      </p:sp>
    </p:spTree>
    <p:custDataLst>
      <p:tags r:id="rId1"/>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424"/>
          <p:cNvSpPr/>
          <p:nvPr>
            <p:custDataLst>
              <p:tags r:id="rId2"/>
            </p:custDataLst>
          </p:nvPr>
        </p:nvSpPr>
        <p:spPr>
          <a:xfrm>
            <a:off x="0" y="851535"/>
            <a:ext cx="12192000" cy="540829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27650" name="矩形 408"/>
          <p:cNvSpPr/>
          <p:nvPr>
            <p:custDataLst>
              <p:tags r:id="rId3"/>
            </p:custDataLst>
          </p:nvPr>
        </p:nvSpPr>
        <p:spPr>
          <a:xfrm>
            <a:off x="344170" y="1071880"/>
            <a:ext cx="10930890" cy="586105"/>
          </a:xfrm>
          <a:prstGeom prst="rect">
            <a:avLst/>
          </a:prstGeom>
          <a:noFill/>
          <a:ln w="9525">
            <a:noFill/>
          </a:ln>
        </p:spPr>
        <p:txBody>
          <a:bodyPr/>
          <a:lstStyle/>
          <a:p>
            <a:pPr algn="just">
              <a:lnSpc>
                <a:spcPct val="110000"/>
              </a:lnSpc>
            </a:pPr>
            <a:r>
              <a:rPr lang="zh-CN" altLang="en-US" sz="1865"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案例一：</a:t>
            </a:r>
            <a:r>
              <a:rPr lang="zh-CN" sz="1865" b="1" dirty="0">
                <a:solidFill>
                  <a:schemeClr val="bg1"/>
                </a:solidFill>
                <a:latin typeface="微软雅黑" panose="020B0503020204020204" pitchFamily="34" charset="-122"/>
                <a:cs typeface="微软雅黑" panose="020B0503020204020204" pitchFamily="34" charset="-122"/>
                <a:sym typeface="+mn-ea"/>
              </a:rPr>
              <a:t>懷來縣數據中心餘熱回收利用，實現居民社區供暖及農業玻璃溫室大棚供暖。</a:t>
            </a:r>
            <a:endParaRPr lang="zh-CN"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9" name="组合 8"/>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6"/>
              </p:custDataLst>
            </p:nvPr>
          </p:nvPicPr>
          <p:blipFill>
            <a:blip r:embed="rId10" cstate="print"/>
            <a:stretch>
              <a:fillRect/>
            </a:stretch>
          </p:blipFill>
          <p:spPr>
            <a:xfrm>
              <a:off x="17929" y="73"/>
              <a:ext cx="916" cy="623"/>
            </a:xfrm>
            <a:prstGeom prst="ellipse">
              <a:avLst/>
            </a:prstGeom>
            <a:solidFill>
              <a:schemeClr val="bg1"/>
            </a:solidFill>
          </p:spPr>
        </p:pic>
        <p:pic>
          <p:nvPicPr>
            <p:cNvPr id="12" name="picture 14"/>
            <p:cNvPicPr>
              <a:picLocks noChangeAspect="1"/>
            </p:cNvPicPr>
            <p:nvPr>
              <p:custDataLst>
                <p:tags r:id="rId7"/>
              </p:custDataLst>
            </p:nvPr>
          </p:nvPicPr>
          <p:blipFill>
            <a:blip r:embed="rId11"/>
            <a:stretch>
              <a:fillRect/>
            </a:stretch>
          </p:blipFill>
          <p:spPr>
            <a:xfrm>
              <a:off x="0" y="684"/>
              <a:ext cx="19200" cy="12"/>
            </a:xfrm>
            <a:prstGeom prst="rect">
              <a:avLst/>
            </a:prstGeom>
            <a:noFill/>
            <a:ln w="9525">
              <a:noFill/>
            </a:ln>
          </p:spPr>
        </p:pic>
      </p:grpSp>
      <p:sp>
        <p:nvSpPr>
          <p:cNvPr id="14" name="textbox 12"/>
          <p:cNvSpPr/>
          <p:nvPr>
            <p:custDataLst>
              <p:tags r:id="rId4"/>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27658" name="矩形 447"/>
          <p:cNvSpPr/>
          <p:nvPr>
            <p:custDataLst>
              <p:tags r:id="rId5"/>
            </p:custDataLst>
          </p:nvPr>
        </p:nvSpPr>
        <p:spPr>
          <a:xfrm>
            <a:off x="9670854" y="5226289"/>
            <a:ext cx="922873" cy="265291"/>
          </a:xfrm>
          <a:prstGeom prst="rect">
            <a:avLst/>
          </a:prstGeom>
          <a:noFill/>
          <a:ln w="9525">
            <a:noFill/>
          </a:ln>
        </p:spPr>
        <p:txBody>
          <a:bodyPr/>
          <a:lstStyle/>
          <a:p>
            <a:pPr algn="ctr">
              <a:lnSpc>
                <a:spcPct val="130000"/>
              </a:lnSpc>
            </a:pPr>
            <a:r>
              <a:rPr lang="zh-CN" altLang="en-US" sz="1065" dirty="0">
                <a:solidFill>
                  <a:srgbClr val="053D90"/>
                </a:solidFill>
              </a:rPr>
              <a:t>省電</a:t>
            </a:r>
          </a:p>
        </p:txBody>
      </p:sp>
      <p:sp>
        <p:nvSpPr>
          <p:cNvPr id="2" name="文本框 1"/>
          <p:cNvSpPr txBox="1"/>
          <p:nvPr/>
        </p:nvSpPr>
        <p:spPr>
          <a:xfrm>
            <a:off x="6527165" y="2175510"/>
            <a:ext cx="5160645" cy="3350260"/>
          </a:xfrm>
          <a:prstGeom prst="rect">
            <a:avLst/>
          </a:prstGeom>
        </p:spPr>
        <p:txBody>
          <a:bodyPr wrap="square">
            <a:noAutofit/>
          </a:bodyPr>
          <a:lstStyle/>
          <a:p>
            <a:pPr>
              <a:lnSpc>
                <a:spcPct val="150000"/>
              </a:lnSpc>
            </a:pPr>
            <a:r>
              <a:rPr lang="en-US" altLang="zh-CN" sz="1600" dirty="0">
                <a:solidFill>
                  <a:schemeClr val="bg1"/>
                </a:solidFill>
                <a:cs typeface="Arial" panose="020B0604020202020204" pitchFamily="34" charset="0"/>
                <a:sym typeface="+mn-ea"/>
              </a:rPr>
              <a:t>     </a:t>
            </a:r>
          </a:p>
          <a:p>
            <a:pPr>
              <a:lnSpc>
                <a:spcPct val="150000"/>
              </a:lnSpc>
            </a:pPr>
            <a:endParaRPr lang="en-US" altLang="zh-CN" sz="1600" dirty="0">
              <a:solidFill>
                <a:schemeClr val="bg1"/>
              </a:solidFill>
              <a:cs typeface="Arial" panose="020B0604020202020204" pitchFamily="34" charset="0"/>
              <a:sym typeface="+mn-ea"/>
            </a:endParaRPr>
          </a:p>
          <a:p>
            <a:pPr>
              <a:lnSpc>
                <a:spcPct val="150000"/>
              </a:lnSpc>
            </a:pPr>
            <a:r>
              <a:rPr lang="en-US" altLang="zh-CN" sz="1600" dirty="0">
                <a:solidFill>
                  <a:schemeClr val="bg1"/>
                </a:solidFill>
                <a:latin typeface="微软雅黑" panose="020B0503020204020204" pitchFamily="34" charset="-122"/>
                <a:cs typeface="微软雅黑" panose="020B0503020204020204" pitchFamily="34" charset="-122"/>
                <a:sym typeface="+mn-ea"/>
              </a:rPr>
              <a:t>該</a:t>
            </a:r>
            <a:r>
              <a:rPr lang="zh-CN" altLang="en-US" sz="1600" dirty="0">
                <a:solidFill>
                  <a:schemeClr val="bg1"/>
                </a:solidFill>
                <a:latin typeface="微软雅黑" panose="020B0503020204020204" pitchFamily="34" charset="-122"/>
                <a:cs typeface="微软雅黑" panose="020B0503020204020204" pitchFamily="34" charset="-122"/>
                <a:sym typeface="+mn-ea"/>
              </a:rPr>
              <a:t>项目</a:t>
            </a:r>
            <a:r>
              <a:rPr lang="en-US" altLang="zh-CN" sz="1600" dirty="0" err="1">
                <a:solidFill>
                  <a:schemeClr val="bg1"/>
                </a:solidFill>
                <a:latin typeface="微软雅黑" panose="020B0503020204020204" pitchFamily="34" charset="-122"/>
                <a:cs typeface="微软雅黑" panose="020B0503020204020204" pitchFamily="34" charset="-122"/>
                <a:sym typeface="+mn-ea"/>
              </a:rPr>
              <a:t>位於懷來雲數據中心南側，規劃占地</a:t>
            </a:r>
            <a:r>
              <a:rPr lang="en-US" altLang="zh-CN" sz="1600" dirty="0">
                <a:solidFill>
                  <a:schemeClr val="bg1"/>
                </a:solidFill>
                <a:latin typeface="微软雅黑" panose="020B0503020204020204" pitchFamily="34" charset="-122"/>
                <a:cs typeface="微软雅黑" panose="020B0503020204020204" pitchFamily="34" charset="-122"/>
                <a:sym typeface="+mn-ea"/>
              </a:rPr>
              <a:t> 25 </a:t>
            </a:r>
            <a:r>
              <a:rPr lang="en-US" altLang="zh-CN" sz="1600" dirty="0" err="1">
                <a:solidFill>
                  <a:schemeClr val="bg1"/>
                </a:solidFill>
                <a:latin typeface="微软雅黑" panose="020B0503020204020204" pitchFamily="34" charset="-122"/>
                <a:cs typeface="微软雅黑" panose="020B0503020204020204" pitchFamily="34" charset="-122"/>
                <a:sym typeface="+mn-ea"/>
              </a:rPr>
              <a:t>畝，總投資</a:t>
            </a:r>
            <a:r>
              <a:rPr lang="en-US" altLang="zh-CN" sz="1600" dirty="0">
                <a:solidFill>
                  <a:schemeClr val="bg1"/>
                </a:solidFill>
                <a:latin typeface="微软雅黑" panose="020B0503020204020204" pitchFamily="34" charset="-122"/>
                <a:cs typeface="微软雅黑" panose="020B0503020204020204" pitchFamily="34" charset="-122"/>
                <a:sym typeface="+mn-ea"/>
              </a:rPr>
              <a:t> 9500 萬。</a:t>
            </a:r>
            <a:r>
              <a:rPr lang="zh-CN" altLang="en-US" sz="1600" dirty="0">
                <a:solidFill>
                  <a:schemeClr val="bg1"/>
                </a:solidFill>
                <a:latin typeface="微软雅黑" panose="020B0503020204020204" pitchFamily="34" charset="-122"/>
                <a:cs typeface="微软雅黑" panose="020B0503020204020204" pitchFamily="34" charset="-122"/>
                <a:sym typeface="+mn-ea"/>
              </a:rPr>
              <a:t>主要建設設施有</a:t>
            </a:r>
            <a:r>
              <a:rPr lang="en-US" altLang="zh-CN" sz="1600" dirty="0">
                <a:solidFill>
                  <a:schemeClr val="bg1"/>
                </a:solidFill>
                <a:latin typeface="微软雅黑" panose="020B0503020204020204" pitchFamily="34" charset="-122"/>
                <a:cs typeface="微软雅黑" panose="020B0503020204020204" pitchFamily="34" charset="-122"/>
                <a:sym typeface="+mn-ea"/>
              </a:rPr>
              <a:t>：</a:t>
            </a:r>
            <a:r>
              <a:rPr lang="en-US" altLang="zh-CN" sz="1600" dirty="0" err="1">
                <a:solidFill>
                  <a:schemeClr val="bg1"/>
                </a:solidFill>
                <a:latin typeface="微软雅黑" panose="020B0503020204020204" pitchFamily="34" charset="-122"/>
                <a:cs typeface="微软雅黑" panose="020B0503020204020204" pitchFamily="34" charset="-122"/>
                <a:sym typeface="+mn-ea"/>
              </a:rPr>
              <a:t>建餘熱基站，餘熱回收設施、相變材料儲熱裝置</a:t>
            </a:r>
            <a:r>
              <a:rPr lang="en-US" altLang="zh-CN" sz="1600" dirty="0">
                <a:solidFill>
                  <a:schemeClr val="bg1"/>
                </a:solidFill>
                <a:latin typeface="微软雅黑" panose="020B0503020204020204" pitchFamily="34" charset="-122"/>
                <a:cs typeface="微软雅黑" panose="020B0503020204020204" pitchFamily="34" charset="-122"/>
                <a:sym typeface="+mn-ea"/>
              </a:rPr>
              <a:t>， </a:t>
            </a:r>
            <a:r>
              <a:rPr lang="en-US" altLang="zh-CN" sz="1600" dirty="0" err="1">
                <a:solidFill>
                  <a:schemeClr val="bg1"/>
                </a:solidFill>
                <a:latin typeface="微软雅黑" panose="020B0503020204020204" pitchFamily="34" charset="-122"/>
                <a:cs typeface="微软雅黑" panose="020B0503020204020204" pitchFamily="34" charset="-122"/>
                <a:sym typeface="+mn-ea"/>
              </a:rPr>
              <a:t>供熱管線</a:t>
            </a:r>
            <a:r>
              <a:rPr lang="en-US" altLang="zh-CN" sz="1600" dirty="0">
                <a:solidFill>
                  <a:schemeClr val="bg1"/>
                </a:solidFill>
                <a:latin typeface="微软雅黑" panose="020B0503020204020204" pitchFamily="34" charset="-122"/>
                <a:cs typeface="微软雅黑" panose="020B0503020204020204" pitchFamily="34" charset="-122"/>
                <a:sym typeface="+mn-ea"/>
              </a:rPr>
              <a:t>。</a:t>
            </a:r>
            <a:endParaRPr lang="en-US" altLang="zh-CN" sz="1355" dirty="0">
              <a:solidFill>
                <a:schemeClr val="bg1"/>
              </a:solidFill>
              <a:latin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2"/>
          <a:stretch>
            <a:fillRect/>
          </a:stretch>
        </p:blipFill>
        <p:spPr>
          <a:xfrm>
            <a:off x="427990" y="1757680"/>
            <a:ext cx="5787390" cy="4113530"/>
          </a:xfrm>
          <a:prstGeom prst="rect">
            <a:avLst/>
          </a:prstGeom>
        </p:spPr>
      </p:pic>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563688"/>
            <a:ext cx="12192000" cy="3803650"/>
          </a:xfrm>
          <a:prstGeom prst="rect">
            <a:avLst/>
          </a:prstGeom>
          <a:blipFill dpi="0" rotWithShape="1">
            <a:blip r:embed="rId4"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0" y="1554163"/>
            <a:ext cx="12192000" cy="3803650"/>
          </a:xfrm>
          <a:prstGeom prst="rect">
            <a:avLst/>
          </a:pr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文本框 17"/>
          <p:cNvSpPr txBox="1"/>
          <p:nvPr/>
        </p:nvSpPr>
        <p:spPr>
          <a:xfrm>
            <a:off x="436880" y="3047365"/>
            <a:ext cx="7036435" cy="706755"/>
          </a:xfrm>
          <a:prstGeom prst="rect">
            <a:avLst/>
          </a:prstGeom>
          <a:noFill/>
        </p:spPr>
        <p:txBody>
          <a:bodyPr wrap="square" rtlCol="0">
            <a:spAutoFit/>
          </a:bodyPr>
          <a:lstStyle/>
          <a:p>
            <a:r>
              <a:rPr lang="zh-CN" altLang="en-US" sz="4000" b="1" dirty="0">
                <a:gradFill>
                  <a:gsLst>
                    <a:gs pos="40000">
                      <a:schemeClr val="bg1"/>
                    </a:gs>
                    <a:gs pos="91000">
                      <a:srgbClr val="053D90"/>
                    </a:gs>
                  </a:gsLst>
                  <a:lin ang="5400000" scaled="1"/>
                </a:gradFill>
                <a:cs typeface="+mn-ea"/>
                <a:sym typeface="+mn-lt"/>
              </a:rPr>
              <a:t>相變蓄能工程案例分享及路演</a:t>
            </a:r>
            <a:endParaRPr lang="zh-CN" altLang="en-US" sz="4000" b="1" dirty="0">
              <a:gradFill>
                <a:gsLst>
                  <a:gs pos="40000">
                    <a:schemeClr val="bg1"/>
                  </a:gs>
                  <a:gs pos="91000">
                    <a:srgbClr val="053D90"/>
                  </a:gs>
                </a:gsLst>
                <a:lin ang="5400000" scaled="1"/>
              </a:gradFill>
              <a:latin typeface="微软雅黑" panose="020B0503020204020204" pitchFamily="34" charset="-122"/>
              <a:cs typeface="+mn-ea"/>
              <a:sym typeface="+mn-lt"/>
            </a:endParaRPr>
          </a:p>
        </p:txBody>
      </p:sp>
      <p:sp>
        <p:nvSpPr>
          <p:cNvPr id="3" name="矩形 2"/>
          <p:cNvSpPr/>
          <p:nvPr/>
        </p:nvSpPr>
        <p:spPr>
          <a:xfrm>
            <a:off x="7720013" y="0"/>
            <a:ext cx="3087688" cy="6858000"/>
          </a:xfrm>
          <a:prstGeom prst="rect">
            <a:avLst/>
          </a:prstGeom>
          <a:solidFill>
            <a:srgbClr val="053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7413" name="图片 91" descr="upload_post_object_v2_806035386"/>
          <p:cNvPicPr>
            <a:picLocks noChangeAspect="1"/>
          </p:cNvPicPr>
          <p:nvPr>
            <p:custDataLst>
              <p:tags r:id="rId1"/>
            </p:custDataLst>
          </p:nvPr>
        </p:nvPicPr>
        <p:blipFill>
          <a:blip r:embed="rId5"/>
          <a:stretch>
            <a:fillRect/>
          </a:stretch>
        </p:blipFill>
        <p:spPr>
          <a:xfrm>
            <a:off x="7720013" y="1563688"/>
            <a:ext cx="3089275" cy="2379662"/>
          </a:xfrm>
          <a:prstGeom prst="rect">
            <a:avLst/>
          </a:prstGeom>
          <a:solidFill>
            <a:schemeClr val="bg1"/>
          </a:solidFill>
          <a:ln w="9525">
            <a:noFill/>
          </a:ln>
        </p:spPr>
      </p:pic>
      <p:sp>
        <p:nvSpPr>
          <p:cNvPr id="9" name="文本框 8"/>
          <p:cNvSpPr txBox="1"/>
          <p:nvPr/>
        </p:nvSpPr>
        <p:spPr>
          <a:xfrm>
            <a:off x="7656513" y="4064000"/>
            <a:ext cx="3024188" cy="2399665"/>
          </a:xfrm>
          <a:prstGeom prst="rect">
            <a:avLst/>
          </a:prstGeom>
          <a:noFill/>
        </p:spPr>
        <p:txBody>
          <a:bodyPr wrap="square" rtlCol="0">
            <a:spAutoFit/>
          </a:bodyPr>
          <a:lstStyle/>
          <a:p>
            <a:pPr algn="r"/>
            <a:r>
              <a:rPr lang="zh-CN" altLang="en-US" sz="2800" b="1" dirty="0">
                <a:solidFill>
                  <a:schemeClr val="bg1"/>
                </a:solidFill>
                <a:latin typeface="微软雅黑" panose="020B0503020204020204" pitchFamily="34" charset="-122"/>
                <a:sym typeface="+mn-ea"/>
              </a:rPr>
              <a:t>廣州美亞蓄能</a:t>
            </a:r>
          </a:p>
          <a:p>
            <a:pPr algn="r"/>
            <a:r>
              <a:rPr lang="zh-CN" altLang="en-US" sz="2800" b="1" dirty="0">
                <a:solidFill>
                  <a:schemeClr val="bg1"/>
                </a:solidFill>
                <a:latin typeface="微软雅黑" panose="020B0503020204020204" pitchFamily="34" charset="-122"/>
                <a:sym typeface="+mn-ea"/>
              </a:rPr>
              <a:t>科技有限公司</a:t>
            </a:r>
          </a:p>
          <a:p>
            <a:pPr algn="r"/>
            <a:endParaRPr lang="zh-CN" altLang="en-US" sz="2800" b="1" dirty="0">
              <a:solidFill>
                <a:schemeClr val="bg1"/>
              </a:solidFill>
              <a:latin typeface="微软雅黑" panose="020B0503020204020204" pitchFamily="34" charset="-122"/>
              <a:sym typeface="+mn-ea"/>
            </a:endParaRPr>
          </a:p>
          <a:p>
            <a:pPr algn="r"/>
            <a:r>
              <a:rPr lang="zh-CN" altLang="en-US" sz="1400" b="1" dirty="0">
                <a:solidFill>
                  <a:schemeClr val="bg1"/>
                </a:solidFill>
                <a:latin typeface="微软雅黑" panose="020B0503020204020204" pitchFamily="34" charset="-122"/>
                <a:sym typeface="+mn-ea"/>
              </a:rPr>
              <a:t> </a:t>
            </a:r>
            <a:r>
              <a:rPr lang="zh-CN" altLang="en-US" sz="1200" b="1" dirty="0">
                <a:solidFill>
                  <a:schemeClr val="bg1"/>
                </a:solidFill>
                <a:latin typeface="微软雅黑 Light" panose="020B0502040204020203" pitchFamily="34" charset="-122"/>
                <a:ea typeface="微软雅黑 Light" panose="020B0502040204020203" pitchFamily="34" charset="-122"/>
                <a:sym typeface="+mn-ea"/>
              </a:rPr>
              <a:t>Guangzhou Mayer TES Technology</a:t>
            </a:r>
            <a:r>
              <a:rPr lang="en-US" altLang="zh-CN" sz="1200" b="1" dirty="0">
                <a:solidFill>
                  <a:schemeClr val="bg1"/>
                </a:solidFill>
                <a:latin typeface="微软雅黑 Light" panose="020B0502040204020203" pitchFamily="34" charset="-122"/>
                <a:ea typeface="微软雅黑 Light" panose="020B0502040204020203" pitchFamily="34" charset="-122"/>
                <a:sym typeface="+mn-ea"/>
              </a:rPr>
              <a:t> </a:t>
            </a:r>
            <a:r>
              <a:rPr lang="zh-CN" altLang="en-US" sz="1200" b="1" dirty="0">
                <a:solidFill>
                  <a:schemeClr val="bg1"/>
                </a:solidFill>
                <a:latin typeface="微软雅黑 Light" panose="020B0502040204020203" pitchFamily="34" charset="-122"/>
                <a:ea typeface="微软雅黑 Light" panose="020B0502040204020203" pitchFamily="34" charset="-122"/>
                <a:sym typeface="+mn-ea"/>
              </a:rPr>
              <a:t>Company</a:t>
            </a:r>
            <a:r>
              <a:rPr lang="en-US" altLang="zh-CN" sz="1200" b="1" dirty="0">
                <a:solidFill>
                  <a:schemeClr val="bg1"/>
                </a:solidFill>
                <a:latin typeface="微软雅黑 Light" panose="020B0502040204020203" pitchFamily="34" charset="-122"/>
                <a:ea typeface="微软雅黑 Light" panose="020B0502040204020203" pitchFamily="34" charset="-122"/>
                <a:sym typeface="+mn-ea"/>
              </a:rPr>
              <a:t> </a:t>
            </a:r>
            <a:r>
              <a:rPr lang="zh-CN" altLang="en-US" sz="1200" b="1" dirty="0">
                <a:solidFill>
                  <a:schemeClr val="bg1"/>
                </a:solidFill>
                <a:latin typeface="微软雅黑 Light" panose="020B0502040204020203" pitchFamily="34" charset="-122"/>
                <a:ea typeface="微软雅黑 Light" panose="020B0502040204020203" pitchFamily="34" charset="-122"/>
                <a:sym typeface="+mn-ea"/>
              </a:rPr>
              <a:t>Limited</a:t>
            </a:r>
            <a:r>
              <a:rPr lang="zh-CN" altLang="en-US" sz="1400" b="1" dirty="0">
                <a:solidFill>
                  <a:schemeClr val="bg1"/>
                </a:solidFill>
                <a:latin typeface="微软雅黑 Light" panose="020B0502040204020203" pitchFamily="34" charset="-122"/>
                <a:ea typeface="微软雅黑 Light" panose="020B0502040204020203" pitchFamily="34" charset="-122"/>
                <a:sym typeface="+mn-ea"/>
              </a:rPr>
              <a:t> </a:t>
            </a:r>
            <a:r>
              <a:rPr lang="zh-CN" altLang="en-US" sz="1400" b="1" dirty="0">
                <a:solidFill>
                  <a:schemeClr val="bg1"/>
                </a:solidFill>
                <a:latin typeface="微软雅黑" panose="020B0503020204020204" pitchFamily="34" charset="-122"/>
                <a:sym typeface="+mn-ea"/>
              </a:rPr>
              <a:t> </a:t>
            </a:r>
          </a:p>
          <a:p>
            <a:pPr algn="r"/>
            <a:endParaRPr lang="zh-CN" altLang="en-US" sz="1400" b="1" dirty="0">
              <a:solidFill>
                <a:schemeClr val="bg1"/>
              </a:solidFill>
              <a:latin typeface="微软雅黑" panose="020B0503020204020204" pitchFamily="34" charset="-122"/>
              <a:sym typeface="+mn-ea"/>
            </a:endParaRPr>
          </a:p>
          <a:p>
            <a:pPr algn="r">
              <a:lnSpc>
                <a:spcPct val="120000"/>
              </a:lnSpc>
            </a:pPr>
            <a:r>
              <a:rPr lang="zh-CN" altLang="en-US" sz="1000" dirty="0">
                <a:solidFill>
                  <a:schemeClr val="bg1"/>
                </a:solidFill>
              </a:rPr>
              <a:t>母公司是香港上市企業</a:t>
            </a:r>
          </a:p>
          <a:p>
            <a:pPr algn="r">
              <a:lnSpc>
                <a:spcPct val="120000"/>
              </a:lnSpc>
            </a:pPr>
            <a:r>
              <a:rPr lang="zh-CN" altLang="en-US" sz="1000" dirty="0">
                <a:solidFill>
                  <a:schemeClr val="bg1"/>
                </a:solidFill>
              </a:rPr>
              <a:t>(股票代碼 01116.HK)</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424"/>
          <p:cNvSpPr/>
          <p:nvPr>
            <p:custDataLst>
              <p:tags r:id="rId2"/>
            </p:custDataLst>
          </p:nvPr>
        </p:nvSpPr>
        <p:spPr>
          <a:xfrm>
            <a:off x="0" y="535940"/>
            <a:ext cx="12192000" cy="6313170"/>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27650" name="矩形 408"/>
          <p:cNvSpPr/>
          <p:nvPr>
            <p:custDataLst>
              <p:tags r:id="rId3"/>
            </p:custDataLst>
          </p:nvPr>
        </p:nvSpPr>
        <p:spPr>
          <a:xfrm>
            <a:off x="602615" y="673100"/>
            <a:ext cx="9295765" cy="565785"/>
          </a:xfrm>
          <a:prstGeom prst="rect">
            <a:avLst/>
          </a:prstGeom>
          <a:noFill/>
          <a:ln w="9525">
            <a:noFill/>
          </a:ln>
        </p:spPr>
        <p:txBody>
          <a:bodyPr/>
          <a:lstStyle/>
          <a:p>
            <a:pPr algn="just">
              <a:lnSpc>
                <a:spcPct val="110000"/>
              </a:lnSpc>
            </a:pPr>
            <a:r>
              <a:rPr lang="zh-CN" altLang="en-US" sz="1865"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案例一：</a:t>
            </a:r>
            <a:r>
              <a:rPr lang="zh-CN" sz="1865" b="1" dirty="0">
                <a:solidFill>
                  <a:schemeClr val="bg1"/>
                </a:solidFill>
                <a:latin typeface="微软雅黑" panose="020B0503020204020204" pitchFamily="34" charset="-122"/>
                <a:cs typeface="微软雅黑" panose="020B0503020204020204" pitchFamily="34" charset="-122"/>
                <a:sym typeface="+mn-ea"/>
              </a:rPr>
              <a:t>懷來縣數據中心餘熱回收利用，實現居民社區供暖及農業玻璃溫室大棚供暖。</a:t>
            </a:r>
            <a:endParaRPr lang="zh-CN"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9" name="组合 8"/>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6"/>
              </p:custDataLst>
            </p:nvPr>
          </p:nvPicPr>
          <p:blipFill>
            <a:blip r:embed="rId10" cstate="print"/>
            <a:stretch>
              <a:fillRect/>
            </a:stretch>
          </p:blipFill>
          <p:spPr>
            <a:xfrm>
              <a:off x="17929" y="73"/>
              <a:ext cx="916" cy="623"/>
            </a:xfrm>
            <a:prstGeom prst="ellipse">
              <a:avLst/>
            </a:prstGeom>
            <a:solidFill>
              <a:schemeClr val="bg1"/>
            </a:solidFill>
          </p:spPr>
        </p:pic>
        <p:pic>
          <p:nvPicPr>
            <p:cNvPr id="12" name="picture 14"/>
            <p:cNvPicPr>
              <a:picLocks noChangeAspect="1"/>
            </p:cNvPicPr>
            <p:nvPr>
              <p:custDataLst>
                <p:tags r:id="rId7"/>
              </p:custDataLst>
            </p:nvPr>
          </p:nvPicPr>
          <p:blipFill>
            <a:blip r:embed="rId11"/>
            <a:stretch>
              <a:fillRect/>
            </a:stretch>
          </p:blipFill>
          <p:spPr>
            <a:xfrm>
              <a:off x="0" y="684"/>
              <a:ext cx="19200" cy="12"/>
            </a:xfrm>
            <a:prstGeom prst="rect">
              <a:avLst/>
            </a:prstGeom>
            <a:noFill/>
            <a:ln w="9525">
              <a:noFill/>
            </a:ln>
          </p:spPr>
        </p:pic>
      </p:grpSp>
      <p:sp>
        <p:nvSpPr>
          <p:cNvPr id="14" name="textbox 12"/>
          <p:cNvSpPr/>
          <p:nvPr>
            <p:custDataLst>
              <p:tags r:id="rId4"/>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27658" name="矩形 447"/>
          <p:cNvSpPr/>
          <p:nvPr>
            <p:custDataLst>
              <p:tags r:id="rId5"/>
            </p:custDataLst>
          </p:nvPr>
        </p:nvSpPr>
        <p:spPr>
          <a:xfrm>
            <a:off x="9670854" y="5226289"/>
            <a:ext cx="922873" cy="265291"/>
          </a:xfrm>
          <a:prstGeom prst="rect">
            <a:avLst/>
          </a:prstGeom>
          <a:noFill/>
          <a:ln w="9525">
            <a:noFill/>
          </a:ln>
        </p:spPr>
        <p:txBody>
          <a:bodyPr/>
          <a:lstStyle/>
          <a:p>
            <a:pPr algn="ctr">
              <a:lnSpc>
                <a:spcPct val="130000"/>
              </a:lnSpc>
            </a:pPr>
            <a:r>
              <a:rPr lang="zh-CN" altLang="en-US" sz="1065" dirty="0">
                <a:solidFill>
                  <a:srgbClr val="053D90"/>
                </a:solidFill>
              </a:rPr>
              <a:t>省電</a:t>
            </a:r>
          </a:p>
        </p:txBody>
      </p:sp>
      <p:sp>
        <p:nvSpPr>
          <p:cNvPr id="2" name="文本框 1"/>
          <p:cNvSpPr txBox="1"/>
          <p:nvPr/>
        </p:nvSpPr>
        <p:spPr>
          <a:xfrm>
            <a:off x="598805" y="1077595"/>
            <a:ext cx="9798050" cy="1219835"/>
          </a:xfrm>
          <a:prstGeom prst="rect">
            <a:avLst/>
          </a:prstGeom>
        </p:spPr>
        <p:txBody>
          <a:bodyPr wrap="square">
            <a:noAutofit/>
          </a:bodyPr>
          <a:lstStyle/>
          <a:p>
            <a:pPr>
              <a:lnSpc>
                <a:spcPct val="140000"/>
              </a:lnSpc>
            </a:pPr>
            <a:r>
              <a:rPr lang="en-US" altLang="zh-CN" sz="1400" dirty="0">
                <a:solidFill>
                  <a:schemeClr val="bg1"/>
                </a:solidFill>
                <a:cs typeface="Arial" panose="020B0604020202020204" pitchFamily="34" charset="0"/>
                <a:sym typeface="+mn-ea"/>
              </a:rPr>
              <a:t>2024</a:t>
            </a:r>
            <a:r>
              <a:rPr lang="zh-CN" altLang="en-US" sz="1400" dirty="0">
                <a:solidFill>
                  <a:schemeClr val="bg1"/>
                </a:solidFill>
                <a:cs typeface="Arial" panose="020B0604020202020204" pitchFamily="34" charset="0"/>
                <a:sym typeface="+mn-ea"/>
              </a:rPr>
              <a:t>年</a:t>
            </a:r>
            <a:r>
              <a:rPr lang="en-US" altLang="zh-CN" sz="1400" dirty="0">
                <a:solidFill>
                  <a:schemeClr val="bg1"/>
                </a:solidFill>
                <a:cs typeface="Arial" panose="020B0604020202020204" pitchFamily="34" charset="0"/>
                <a:sym typeface="+mn-ea"/>
              </a:rPr>
              <a:t>11</a:t>
            </a:r>
            <a:r>
              <a:rPr lang="zh-CN" altLang="en-US" sz="1400" dirty="0">
                <a:solidFill>
                  <a:schemeClr val="bg1"/>
                </a:solidFill>
                <a:cs typeface="Arial" panose="020B0604020202020204" pitchFamily="34" charset="0"/>
                <a:sym typeface="+mn-ea"/>
              </a:rPr>
              <a:t>月</a:t>
            </a:r>
            <a:r>
              <a:rPr lang="en-US" altLang="zh-CN" sz="1400" dirty="0">
                <a:solidFill>
                  <a:schemeClr val="bg1"/>
                </a:solidFill>
                <a:cs typeface="Arial" panose="020B0604020202020204" pitchFamily="34" charset="0"/>
                <a:sym typeface="+mn-ea"/>
              </a:rPr>
              <a:t>13</a:t>
            </a:r>
            <a:r>
              <a:rPr lang="zh-CN" altLang="en-US" sz="1400" dirty="0">
                <a:solidFill>
                  <a:schemeClr val="bg1"/>
                </a:solidFill>
                <a:cs typeface="Arial" panose="020B0604020202020204" pitchFamily="34" charset="0"/>
                <a:sym typeface="+mn-ea"/>
              </a:rPr>
              <a:t>日，懷來雲數據中心餘熱回收供暖项目成功投運，為金秋家園社區提供了溫暖舒適的冬季供暖服務。</a:t>
            </a:r>
          </a:p>
          <a:p>
            <a:pPr>
              <a:lnSpc>
                <a:spcPct val="140000"/>
              </a:lnSpc>
            </a:pPr>
            <a:r>
              <a:rPr lang="en-US" altLang="zh-CN" sz="1400" dirty="0">
                <a:solidFill>
                  <a:schemeClr val="bg1"/>
                </a:solidFill>
                <a:cs typeface="Arial" panose="020B0604020202020204" pitchFamily="34" charset="0"/>
                <a:sym typeface="+mn-ea"/>
              </a:rPr>
              <a:t>2025</a:t>
            </a:r>
            <a:r>
              <a:rPr lang="zh-CN" altLang="en-US" sz="1400" dirty="0">
                <a:solidFill>
                  <a:schemeClr val="bg1"/>
                </a:solidFill>
                <a:cs typeface="Arial" panose="020B0604020202020204" pitchFamily="34" charset="0"/>
                <a:sym typeface="+mn-ea"/>
              </a:rPr>
              <a:t>年</a:t>
            </a:r>
            <a:r>
              <a:rPr lang="en-US" altLang="zh-CN" sz="1400" dirty="0">
                <a:solidFill>
                  <a:schemeClr val="bg1"/>
                </a:solidFill>
                <a:cs typeface="Arial" panose="020B0604020202020204" pitchFamily="34" charset="0"/>
                <a:sym typeface="+mn-ea"/>
              </a:rPr>
              <a:t>1</a:t>
            </a:r>
            <a:r>
              <a:rPr lang="zh-CN" altLang="en-US" sz="1400" dirty="0">
                <a:solidFill>
                  <a:schemeClr val="bg1"/>
                </a:solidFill>
                <a:cs typeface="Arial" panose="020B0604020202020204" pitchFamily="34" charset="0"/>
                <a:sym typeface="+mn-ea"/>
              </a:rPr>
              <a:t>月份已起動建設以“蝴蝶蘭種植產業園，數字農業，農光互補”三位一體的綜合能源型農業生態示範项目，打造懷來縣具有代表性的“碳中和”數字農業產業示範项目。</a:t>
            </a:r>
            <a:endParaRPr lang="zh-CN" altLang="en-US" sz="1400" dirty="0">
              <a:solidFill>
                <a:schemeClr val="bg1"/>
              </a:solidFill>
              <a:latin typeface="微软雅黑" panose="020B0503020204020204" pitchFamily="34" charset="-122"/>
              <a:cs typeface="Arial" panose="020B0604020202020204" pitchFamily="34" charset="0"/>
              <a:sym typeface="+mn-ea"/>
            </a:endParaRPr>
          </a:p>
        </p:txBody>
      </p:sp>
      <p:pic>
        <p:nvPicPr>
          <p:cNvPr id="3" name="图片 2"/>
          <p:cNvPicPr>
            <a:picLocks noChangeAspect="1"/>
          </p:cNvPicPr>
          <p:nvPr/>
        </p:nvPicPr>
        <p:blipFill>
          <a:blip r:embed="rId12"/>
          <a:stretch>
            <a:fillRect/>
          </a:stretch>
        </p:blipFill>
        <p:spPr>
          <a:xfrm>
            <a:off x="198755" y="2116455"/>
            <a:ext cx="11657330" cy="4693920"/>
          </a:xfrm>
          <a:prstGeom prst="rect">
            <a:avLst/>
          </a:prstGeom>
        </p:spPr>
      </p:pic>
      <p:pic>
        <p:nvPicPr>
          <p:cNvPr id="5" name="图片 4"/>
          <p:cNvPicPr>
            <a:picLocks noChangeAspect="1"/>
          </p:cNvPicPr>
          <p:nvPr/>
        </p:nvPicPr>
        <p:blipFill>
          <a:blip r:embed="rId13" cstate="print"/>
          <a:srcRect r="21096" b="7120"/>
          <a:stretch>
            <a:fillRect/>
          </a:stretch>
        </p:blipFill>
        <p:spPr>
          <a:xfrm>
            <a:off x="198755" y="4330700"/>
            <a:ext cx="1227455" cy="1929130"/>
          </a:xfrm>
          <a:prstGeom prst="rect">
            <a:avLst/>
          </a:prstGeom>
        </p:spPr>
      </p:pic>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424"/>
          <p:cNvSpPr/>
          <p:nvPr>
            <p:custDataLst>
              <p:tags r:id="rId2"/>
            </p:custDataLst>
          </p:nvPr>
        </p:nvSpPr>
        <p:spPr>
          <a:xfrm>
            <a:off x="0" y="670560"/>
            <a:ext cx="12192000" cy="567880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410" name="矩形 409"/>
          <p:cNvSpPr/>
          <p:nvPr>
            <p:custDataLst>
              <p:tags r:id="rId3"/>
            </p:custDataLst>
          </p:nvPr>
        </p:nvSpPr>
        <p:spPr>
          <a:xfrm>
            <a:off x="213360" y="2161540"/>
            <a:ext cx="6473190" cy="3907155"/>
          </a:xfrm>
          <a:prstGeom prst="rect">
            <a:avLst/>
          </a:prstGeom>
        </p:spPr>
        <p:txBody>
          <a:bodyPr wrap="square">
            <a:noAutofit/>
          </a:bodyPr>
          <a:lstStyle/>
          <a:p>
            <a:pPr algn="l" defTabSz="914400">
              <a:lnSpc>
                <a:spcPct val="150000"/>
              </a:lnSpc>
              <a:tabLst>
                <a:tab pos="238125" algn="l"/>
              </a:tabLst>
            </a:pP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defTabSz="914400">
              <a:lnSpc>
                <a:spcPct val="150000"/>
              </a:lnSpc>
              <a:tabLst>
                <a:tab pos="238125" algn="l"/>
              </a:tabLst>
            </a:pP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defTabSz="914400">
              <a:lnSpc>
                <a:spcPct val="150000"/>
              </a:lnSpc>
              <a:buClrTx/>
              <a:buSzTx/>
              <a:buNone/>
              <a:tabLst>
                <a:tab pos="238125" algn="l"/>
              </a:tabLst>
            </a:pP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9" name="组合 8"/>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8"/>
              </p:custDataLst>
            </p:nvPr>
          </p:nvPicPr>
          <p:blipFill>
            <a:blip r:embed="rId12" cstate="print"/>
            <a:stretch>
              <a:fillRect/>
            </a:stretch>
          </p:blipFill>
          <p:spPr>
            <a:xfrm>
              <a:off x="17929" y="73"/>
              <a:ext cx="916" cy="623"/>
            </a:xfrm>
            <a:prstGeom prst="ellipse">
              <a:avLst/>
            </a:prstGeom>
            <a:solidFill>
              <a:schemeClr val="bg1"/>
            </a:solidFill>
          </p:spPr>
        </p:pic>
        <p:pic>
          <p:nvPicPr>
            <p:cNvPr id="12" name="picture 14"/>
            <p:cNvPicPr>
              <a:picLocks noChangeAspect="1"/>
            </p:cNvPicPr>
            <p:nvPr>
              <p:custDataLst>
                <p:tags r:id="rId9"/>
              </p:custDataLst>
            </p:nvPr>
          </p:nvPicPr>
          <p:blipFill>
            <a:blip r:embed="rId13"/>
            <a:stretch>
              <a:fillRect/>
            </a:stretch>
          </p:blipFill>
          <p:spPr>
            <a:xfrm>
              <a:off x="0" y="684"/>
              <a:ext cx="19200" cy="12"/>
            </a:xfrm>
            <a:prstGeom prst="rect">
              <a:avLst/>
            </a:prstGeom>
            <a:noFill/>
            <a:ln w="9525">
              <a:noFill/>
            </a:ln>
          </p:spPr>
        </p:pic>
      </p:grpSp>
      <p:sp>
        <p:nvSpPr>
          <p:cNvPr id="14" name="textbox 12"/>
          <p:cNvSpPr/>
          <p:nvPr>
            <p:custDataLst>
              <p:tags r:id="rId4"/>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5" name="矩形 4"/>
          <p:cNvSpPr/>
          <p:nvPr>
            <p:custDataLst>
              <p:tags r:id="rId5"/>
            </p:custDataLst>
          </p:nvPr>
        </p:nvSpPr>
        <p:spPr>
          <a:xfrm>
            <a:off x="509905" y="1396365"/>
            <a:ext cx="8841740" cy="960755"/>
          </a:xfrm>
          <a:prstGeom prst="rect">
            <a:avLst/>
          </a:prstGeom>
        </p:spPr>
        <p:txBody>
          <a:bodyPr wrap="square">
            <a:noAutofit/>
          </a:bodyPr>
          <a:lstStyle/>
          <a:p>
            <a:pPr algn="l" defTabSz="914400">
              <a:lnSpc>
                <a:spcPct val="150000"/>
              </a:lnSpc>
              <a:tabLst>
                <a:tab pos="238125" algn="l"/>
              </a:tabLst>
            </a:pPr>
            <a:r>
              <a:rPr lang="en-US" altLang="zh-CN" sz="1400" b="1" dirty="0">
                <a:solidFill>
                  <a:schemeClr val="bg1"/>
                </a:solidFill>
                <a:latin typeface="微软雅黑" panose="020B0503020204020204" pitchFamily="34" charset="-122"/>
                <a:cs typeface="微软雅黑" panose="020B0503020204020204" pitchFamily="34" charset="-122"/>
                <a:sym typeface="+mn-ea"/>
              </a:rPr>
              <a:t>2024</a:t>
            </a:r>
            <a:r>
              <a:rPr lang="zh-CN" altLang="en-US" sz="1400" b="1" dirty="0">
                <a:solidFill>
                  <a:schemeClr val="bg1"/>
                </a:solidFill>
                <a:latin typeface="微软雅黑" panose="020B0503020204020204" pitchFamily="34" charset="-122"/>
                <a:cs typeface="微软雅黑" panose="020B0503020204020204" pitchFamily="34" charset="-122"/>
                <a:sym typeface="+mn-ea"/>
              </a:rPr>
              <a:t>年</a:t>
            </a:r>
            <a:r>
              <a:rPr lang="en-US" altLang="zh-CN" sz="1400" b="1" dirty="0">
                <a:solidFill>
                  <a:schemeClr val="bg1"/>
                </a:solidFill>
                <a:latin typeface="微软雅黑" panose="020B0503020204020204" pitchFamily="34" charset="-122"/>
                <a:cs typeface="微软雅黑" panose="020B0503020204020204" pitchFamily="34" charset="-122"/>
                <a:sym typeface="+mn-ea"/>
              </a:rPr>
              <a:t>11</a:t>
            </a:r>
            <a:r>
              <a:rPr lang="zh-CN" altLang="en-US" sz="1400" b="1" dirty="0">
                <a:solidFill>
                  <a:schemeClr val="bg1"/>
                </a:solidFill>
                <a:latin typeface="微软雅黑" panose="020B0503020204020204" pitchFamily="34" charset="-122"/>
                <a:cs typeface="微软雅黑" panose="020B0503020204020204" pitchFamily="34" charset="-122"/>
                <a:sym typeface="+mn-ea"/>
              </a:rPr>
              <a:t>月至</a:t>
            </a:r>
            <a:r>
              <a:rPr lang="en-US" altLang="zh-CN" sz="1400" b="1" dirty="0">
                <a:solidFill>
                  <a:schemeClr val="bg1"/>
                </a:solidFill>
                <a:latin typeface="微软雅黑" panose="020B0503020204020204" pitchFamily="34" charset="-122"/>
                <a:cs typeface="微软雅黑" panose="020B0503020204020204" pitchFamily="34" charset="-122"/>
                <a:sym typeface="+mn-ea"/>
              </a:rPr>
              <a:t>2025</a:t>
            </a:r>
            <a:r>
              <a:rPr lang="zh-CN" altLang="en-US" sz="1400" b="1" dirty="0">
                <a:solidFill>
                  <a:schemeClr val="bg1"/>
                </a:solidFill>
                <a:latin typeface="微软雅黑" panose="020B0503020204020204" pitchFamily="34" charset="-122"/>
                <a:cs typeface="微软雅黑" panose="020B0503020204020204" pitchFamily="34" charset="-122"/>
                <a:sym typeface="+mn-ea"/>
              </a:rPr>
              <a:t>年</a:t>
            </a:r>
            <a:r>
              <a:rPr lang="en-US" altLang="zh-CN" sz="1400" b="1" dirty="0">
                <a:solidFill>
                  <a:schemeClr val="bg1"/>
                </a:solidFill>
                <a:latin typeface="微软雅黑" panose="020B0503020204020204" pitchFamily="34" charset="-122"/>
                <a:cs typeface="微软雅黑" panose="020B0503020204020204" pitchFamily="34" charset="-122"/>
                <a:sym typeface="+mn-ea"/>
              </a:rPr>
              <a:t>3</a:t>
            </a:r>
            <a:r>
              <a:rPr lang="zh-CN" altLang="en-US" sz="1400" b="1" dirty="0">
                <a:solidFill>
                  <a:schemeClr val="bg1"/>
                </a:solidFill>
                <a:latin typeface="微软雅黑" panose="020B0503020204020204" pitchFamily="34" charset="-122"/>
                <a:cs typeface="微软雅黑" panose="020B0503020204020204" pitchFamily="34" charset="-122"/>
                <a:sym typeface="+mn-ea"/>
              </a:rPr>
              <a:t>月</a:t>
            </a:r>
            <a:r>
              <a:rPr lang="en-US" altLang="zh-CN" sz="1400" b="1" dirty="0">
                <a:solidFill>
                  <a:schemeClr val="bg1"/>
                </a:solidFill>
                <a:latin typeface="微软雅黑" panose="020B0503020204020204" pitchFamily="34" charset="-122"/>
                <a:cs typeface="微软雅黑" panose="020B0503020204020204" pitchFamily="34" charset="-122"/>
                <a:sym typeface="+mn-ea"/>
              </a:rPr>
              <a:t>31</a:t>
            </a:r>
            <a:r>
              <a:rPr lang="zh-CN" altLang="en-US" sz="1400" b="1" dirty="0">
                <a:solidFill>
                  <a:schemeClr val="bg1"/>
                </a:solidFill>
                <a:latin typeface="微软雅黑" panose="020B0503020204020204" pitchFamily="34" charset="-122"/>
                <a:cs typeface="微软雅黑" panose="020B0503020204020204" pitchFamily="34" charset="-122"/>
                <a:sym typeface="+mn-ea"/>
              </a:rPr>
              <a:t>日供暖季結束後，第三方機構對项目進行評審並邀請業內相關專家進行論證，</a:t>
            </a:r>
          </a:p>
          <a:p>
            <a:pPr algn="l" defTabSz="914400">
              <a:lnSpc>
                <a:spcPct val="150000"/>
              </a:lnSpc>
              <a:tabLst>
                <a:tab pos="238125" algn="l"/>
              </a:tabLst>
            </a:pPr>
            <a:r>
              <a:rPr lang="zh-CN" altLang="en-US" sz="1400" b="1" dirty="0">
                <a:solidFill>
                  <a:schemeClr val="bg1"/>
                </a:solidFill>
                <a:latin typeface="微软雅黑" panose="020B0503020204020204" pitchFamily="34" charset="-122"/>
                <a:cs typeface="微软雅黑" panose="020B0503020204020204" pitchFamily="34" charset="-122"/>
                <a:sym typeface="+mn-ea"/>
              </a:rPr>
              <a:t>證明數據中心餘熱用於區域供暖的節能降碳效果如下：</a:t>
            </a: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algn="l" defTabSz="914400">
              <a:lnSpc>
                <a:spcPct val="150000"/>
              </a:lnSpc>
              <a:tabLst>
                <a:tab pos="238125" algn="l"/>
              </a:tabLst>
            </a:pP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矩形 408"/>
          <p:cNvSpPr/>
          <p:nvPr>
            <p:custDataLst>
              <p:tags r:id="rId6"/>
            </p:custDataLst>
          </p:nvPr>
        </p:nvSpPr>
        <p:spPr>
          <a:xfrm>
            <a:off x="518795" y="807085"/>
            <a:ext cx="8589010" cy="584835"/>
          </a:xfrm>
          <a:prstGeom prst="rect">
            <a:avLst/>
          </a:prstGeom>
          <a:noFill/>
          <a:ln w="9525">
            <a:noFill/>
          </a:ln>
        </p:spPr>
        <p:txBody>
          <a:bodyPr/>
          <a:lstStyle/>
          <a:p>
            <a:pPr algn="just">
              <a:lnSpc>
                <a:spcPct val="140000"/>
              </a:lnSpc>
            </a:pPr>
            <a:r>
              <a:rPr lang="zh-CN" altLang="en-US"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案例一：</a:t>
            </a:r>
            <a:r>
              <a:rPr lang="zh-CN" sz="1865" b="1" dirty="0">
                <a:solidFill>
                  <a:schemeClr val="bg1"/>
                </a:solidFill>
                <a:latin typeface="微软雅黑" panose="020B0503020204020204" pitchFamily="34" charset="-122"/>
                <a:cs typeface="微软雅黑" panose="020B0503020204020204" pitchFamily="34" charset="-122"/>
                <a:sym typeface="+mn-ea"/>
              </a:rPr>
              <a:t>懷來縣數據中心餘熱回收利用換熱充熱站</a:t>
            </a:r>
            <a:r>
              <a:rPr lang="zh-CN" altLang="en-US" sz="1865" b="1" dirty="0">
                <a:solidFill>
                  <a:schemeClr val="bg1"/>
                </a:solidFill>
                <a:latin typeface="微软雅黑" panose="020B0503020204020204" pitchFamily="34" charset="-122"/>
                <a:cs typeface="微软雅黑" panose="020B0503020204020204" pitchFamily="34" charset="-122"/>
                <a:sym typeface="+mn-ea"/>
              </a:rPr>
              <a:t>项目</a:t>
            </a:r>
            <a:endParaRPr lang="zh-CN" sz="1865" b="1" dirty="0">
              <a:solidFill>
                <a:schemeClr val="bg1"/>
              </a:solidFill>
              <a:latin typeface="微软雅黑" panose="020B0503020204020204" pitchFamily="34" charset="-122"/>
              <a:cs typeface="微软雅黑" panose="020B0503020204020204" pitchFamily="34" charset="-122"/>
              <a:sym typeface="+mn-ea"/>
            </a:endParaRPr>
          </a:p>
          <a:p>
            <a:pPr algn="just">
              <a:lnSpc>
                <a:spcPct val="110000"/>
              </a:lnSpc>
            </a:pPr>
            <a:endParaRPr lang="zh-CN"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3" name="表格 2"/>
          <p:cNvGraphicFramePr/>
          <p:nvPr>
            <p:custDataLst>
              <p:tags r:id="rId7"/>
            </p:custDataLst>
          </p:nvPr>
        </p:nvGraphicFramePr>
        <p:xfrm>
          <a:off x="3115310" y="2449195"/>
          <a:ext cx="5848985" cy="3697605"/>
        </p:xfrm>
        <a:graphic>
          <a:graphicData uri="http://schemas.openxmlformats.org/drawingml/2006/table">
            <a:tbl>
              <a:tblPr firstRow="1" firstCol="1">
                <a:tableStyleId>{A4464172-B0EB-4E37-B8E9-B3ED9FFC01B1}</a:tableStyleId>
              </a:tblPr>
              <a:tblGrid>
                <a:gridCol w="1350645">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12570">
                  <a:extLst>
                    <a:ext uri="{9D8B030D-6E8A-4147-A177-3AD203B41FA5}">
                      <a16:colId xmlns:a16="http://schemas.microsoft.com/office/drawing/2014/main" val="20002"/>
                    </a:ext>
                  </a:extLst>
                </a:gridCol>
                <a:gridCol w="1461770">
                  <a:extLst>
                    <a:ext uri="{9D8B030D-6E8A-4147-A177-3AD203B41FA5}">
                      <a16:colId xmlns:a16="http://schemas.microsoft.com/office/drawing/2014/main" val="20003"/>
                    </a:ext>
                  </a:extLst>
                </a:gridCol>
              </a:tblGrid>
              <a:tr h="782955">
                <a:tc>
                  <a:txBody>
                    <a:bodyPr/>
                    <a:lstStyle/>
                    <a:p>
                      <a:pPr algn="ctr"/>
                      <a:r>
                        <a:rPr lang="zh-CN" altLang="en-US" sz="1400"/>
                        <a:t>指標</a:t>
                      </a:r>
                    </a:p>
                  </a:txBody>
                  <a:tcPr marL="171767" marR="171767" marT="114617" marB="114617" anchor="ctr"/>
                </a:tc>
                <a:tc>
                  <a:txBody>
                    <a:bodyPr/>
                    <a:lstStyle/>
                    <a:p>
                      <a:pPr algn="ctr"/>
                      <a:r>
                        <a:rPr lang="zh-CN" altLang="en-US" sz="1400"/>
                        <a:t>餘熱供暖系統</a:t>
                      </a:r>
                    </a:p>
                  </a:txBody>
                  <a:tcPr marL="171767" marR="171767" marT="114617" marB="114617" anchor="ctr"/>
                </a:tc>
                <a:tc>
                  <a:txBody>
                    <a:bodyPr/>
                    <a:lstStyle/>
                    <a:p>
                      <a:pPr algn="ctr"/>
                      <a:r>
                        <a:rPr lang="zh-CN" altLang="en-US" sz="1400"/>
                        <a:t>傳統燃氣鍋爐</a:t>
                      </a:r>
                    </a:p>
                  </a:txBody>
                  <a:tcPr marL="171767" marR="171767" marT="114617" marB="114617" anchor="ctr"/>
                </a:tc>
                <a:tc>
                  <a:txBody>
                    <a:bodyPr/>
                    <a:lstStyle/>
                    <a:p>
                      <a:pPr algn="ctr"/>
                      <a:r>
                        <a:rPr lang="zh-CN" altLang="en-US" sz="1800" b="1">
                          <a:solidFill>
                            <a:srgbClr val="FFFF00"/>
                          </a:solidFill>
                        </a:rPr>
                        <a:t>效益比</a:t>
                      </a:r>
                    </a:p>
                  </a:txBody>
                  <a:tcPr marL="171767" marR="171767" marT="114617" marB="114617" anchor="ctr"/>
                </a:tc>
                <a:extLst>
                  <a:ext uri="{0D108BD9-81ED-4DB2-BD59-A6C34878D82A}">
                    <a16:rowId xmlns:a16="http://schemas.microsoft.com/office/drawing/2014/main" val="10000"/>
                  </a:ext>
                </a:extLst>
              </a:tr>
              <a:tr h="710565">
                <a:tc>
                  <a:txBody>
                    <a:bodyPr/>
                    <a:lstStyle/>
                    <a:p>
                      <a:pPr algn="ctr"/>
                      <a:r>
                        <a:rPr lang="zh-CN" altLang="en-US" sz="1400" b="0"/>
                        <a:t>供熱量</a:t>
                      </a:r>
                    </a:p>
                  </a:txBody>
                  <a:tcPr marL="171767" marR="171767" marT="114617" marB="114617" anchor="ctr"/>
                </a:tc>
                <a:tc>
                  <a:txBody>
                    <a:bodyPr/>
                    <a:lstStyle/>
                    <a:p>
                      <a:pPr algn="ctr"/>
                      <a:r>
                        <a:rPr lang="en-US" altLang="zh-CN" sz="1200"/>
                        <a:t>19049.84 GJ</a:t>
                      </a:r>
                    </a:p>
                  </a:txBody>
                  <a:tcPr marL="171767" marR="171767" marT="114617" marB="114617" anchor="ctr"/>
                </a:tc>
                <a:tc>
                  <a:txBody>
                    <a:bodyPr/>
                    <a:lstStyle/>
                    <a:p>
                      <a:pPr algn="ctr"/>
                      <a:r>
                        <a:rPr lang="zh-CN" altLang="en-US" sz="1200"/>
                        <a:t>同區域需求相當</a:t>
                      </a:r>
                    </a:p>
                  </a:txBody>
                  <a:tcPr marL="171767" marR="171767" marT="114617" marB="114617" anchor="ctr"/>
                </a:tc>
                <a:tc>
                  <a:txBody>
                    <a:bodyPr/>
                    <a:lstStyle/>
                    <a:p>
                      <a:pPr algn="ctr"/>
                      <a:r>
                        <a:rPr lang="zh-CN" altLang="en-US" sz="1400" b="1"/>
                        <a:t>能效提升 </a:t>
                      </a:r>
                      <a:r>
                        <a:rPr lang="en-US" altLang="zh-CN" sz="1400" b="1"/>
                        <a:t>30%+</a:t>
                      </a:r>
                    </a:p>
                  </a:txBody>
                  <a:tcPr marL="171767" marR="171767" marT="114617" marB="114617" anchor="ctr"/>
                </a:tc>
                <a:extLst>
                  <a:ext uri="{0D108BD9-81ED-4DB2-BD59-A6C34878D82A}">
                    <a16:rowId xmlns:a16="http://schemas.microsoft.com/office/drawing/2014/main" val="10001"/>
                  </a:ext>
                </a:extLst>
              </a:tr>
              <a:tr h="710565">
                <a:tc>
                  <a:txBody>
                    <a:bodyPr/>
                    <a:lstStyle/>
                    <a:p>
                      <a:pPr algn="ctr"/>
                      <a:r>
                        <a:rPr lang="zh-CN" altLang="en-US" sz="1400" b="0"/>
                        <a:t>標準煤消耗</a:t>
                      </a:r>
                    </a:p>
                  </a:txBody>
                  <a:tcPr marL="171767" marR="171767" marT="114617" marB="114617" anchor="ctr"/>
                </a:tc>
                <a:tc>
                  <a:txBody>
                    <a:bodyPr/>
                    <a:lstStyle/>
                    <a:p>
                      <a:pPr algn="ctr"/>
                      <a:r>
                        <a:rPr lang="en-US" altLang="zh-CN" sz="1200"/>
                        <a:t>649.98 tce</a:t>
                      </a:r>
                      <a:r>
                        <a:rPr lang="zh-CN" altLang="en-US" sz="1200"/>
                        <a:t>（折算）</a:t>
                      </a:r>
                    </a:p>
                  </a:txBody>
                  <a:tcPr marL="171767" marR="171767" marT="114617" marB="114617" anchor="ctr"/>
                </a:tc>
                <a:tc>
                  <a:txBody>
                    <a:bodyPr/>
                    <a:lstStyle/>
                    <a:p>
                      <a:pPr algn="ctr"/>
                      <a:r>
                        <a:rPr lang="en-US" altLang="zh-CN" sz="1200"/>
                        <a:t>1488.92 tce</a:t>
                      </a:r>
                    </a:p>
                    <a:p>
                      <a:pPr algn="ctr"/>
                      <a:r>
                        <a:rPr lang="zh-CN" altLang="en-US" sz="1200"/>
                        <a:t>（原用量）</a:t>
                      </a:r>
                    </a:p>
                  </a:txBody>
                  <a:tcPr marL="171767" marR="171767" marT="114617" marB="114617" anchor="ctr"/>
                </a:tc>
                <a:tc>
                  <a:txBody>
                    <a:bodyPr/>
                    <a:lstStyle/>
                    <a:p>
                      <a:pPr algn="ctr"/>
                      <a:r>
                        <a:rPr lang="zh-CN" altLang="en-US" sz="1400" b="1"/>
                        <a:t>節約 </a:t>
                      </a:r>
                      <a:r>
                        <a:rPr lang="en-US" altLang="zh-CN" sz="1400" b="1"/>
                        <a:t>56.4%</a:t>
                      </a:r>
                    </a:p>
                  </a:txBody>
                  <a:tcPr marL="171767" marR="171767" marT="114617" marB="114617" anchor="ctr"/>
                </a:tc>
                <a:extLst>
                  <a:ext uri="{0D108BD9-81ED-4DB2-BD59-A6C34878D82A}">
                    <a16:rowId xmlns:a16="http://schemas.microsoft.com/office/drawing/2014/main" val="10002"/>
                  </a:ext>
                </a:extLst>
              </a:tr>
              <a:tr h="782955">
                <a:tc>
                  <a:txBody>
                    <a:bodyPr/>
                    <a:lstStyle/>
                    <a:p>
                      <a:pPr algn="ctr"/>
                      <a:r>
                        <a:rPr lang="zh-CN" altLang="en-US" sz="1400" b="0"/>
                        <a:t>二氧化碳排放</a:t>
                      </a:r>
                    </a:p>
                  </a:txBody>
                  <a:tcPr marL="171767" marR="171767" marT="114617" marB="114617" anchor="ctr"/>
                </a:tc>
                <a:tc>
                  <a:txBody>
                    <a:bodyPr/>
                    <a:lstStyle/>
                    <a:p>
                      <a:pPr algn="ctr"/>
                      <a:r>
                        <a:rPr lang="zh-CN" altLang="en-US" sz="1200"/>
                        <a:t>約 </a:t>
                      </a:r>
                      <a:r>
                        <a:rPr lang="en-US" altLang="zh-CN" sz="1200"/>
                        <a:t>347 tCO₂</a:t>
                      </a:r>
                      <a:r>
                        <a:rPr lang="zh-CN" altLang="en-US" sz="1200"/>
                        <a:t>（熱泵耗電）</a:t>
                      </a:r>
                    </a:p>
                  </a:txBody>
                  <a:tcPr marL="171767" marR="171767" marT="114617" marB="114617" anchor="ctr"/>
                </a:tc>
                <a:tc>
                  <a:txBody>
                    <a:bodyPr/>
                    <a:lstStyle/>
                    <a:p>
                      <a:pPr algn="ctr"/>
                      <a:r>
                        <a:rPr lang="en-US" altLang="zh-CN" sz="1200"/>
                        <a:t>1395.69 tCO₂</a:t>
                      </a:r>
                    </a:p>
                  </a:txBody>
                  <a:tcPr marL="171767" marR="171767" marT="114617" marB="114617" anchor="ctr"/>
                </a:tc>
                <a:tc>
                  <a:txBody>
                    <a:bodyPr/>
                    <a:lstStyle/>
                    <a:p>
                      <a:pPr algn="ctr"/>
                      <a:r>
                        <a:rPr lang="zh-CN" altLang="en-US" sz="1400" b="1"/>
                        <a:t>減排 </a:t>
                      </a:r>
                      <a:r>
                        <a:rPr lang="en-US" altLang="zh-CN" sz="1400" b="1"/>
                        <a:t>75.1%</a:t>
                      </a:r>
                    </a:p>
                  </a:txBody>
                  <a:tcPr marL="171767" marR="171767" marT="114617" marB="114617" anchor="ctr"/>
                </a:tc>
                <a:extLst>
                  <a:ext uri="{0D108BD9-81ED-4DB2-BD59-A6C34878D82A}">
                    <a16:rowId xmlns:a16="http://schemas.microsoft.com/office/drawing/2014/main" val="10003"/>
                  </a:ext>
                </a:extLst>
              </a:tr>
              <a:tr h="710565">
                <a:tc>
                  <a:txBody>
                    <a:bodyPr/>
                    <a:lstStyle/>
                    <a:p>
                      <a:pPr algn="ctr"/>
                      <a:r>
                        <a:rPr lang="zh-CN" altLang="en-US" sz="1400" b="0"/>
                        <a:t>年運行成本</a:t>
                      </a:r>
                    </a:p>
                  </a:txBody>
                  <a:tcPr marL="171767" marR="171767" marT="114617" marB="114617" anchor="ctr"/>
                </a:tc>
                <a:tc>
                  <a:txBody>
                    <a:bodyPr/>
                    <a:lstStyle/>
                    <a:p>
                      <a:pPr algn="ctr"/>
                      <a:r>
                        <a:rPr lang="zh-CN" altLang="en-US" sz="1200"/>
                        <a:t>約 </a:t>
                      </a:r>
                      <a:r>
                        <a:rPr lang="en-US" altLang="zh-CN" sz="1200"/>
                        <a:t>128.13 </a:t>
                      </a:r>
                      <a:r>
                        <a:rPr lang="zh-CN" altLang="en-US" sz="1200"/>
                        <a:t>萬元</a:t>
                      </a:r>
                    </a:p>
                  </a:txBody>
                  <a:tcPr marL="171767" marR="171767" marT="114617" marB="114617" anchor="ctr"/>
                </a:tc>
                <a:tc>
                  <a:txBody>
                    <a:bodyPr/>
                    <a:lstStyle/>
                    <a:p>
                      <a:pPr algn="ctr"/>
                      <a:r>
                        <a:rPr lang="en-US" altLang="zh-CN" sz="1200"/>
                        <a:t>311 </a:t>
                      </a:r>
                      <a:r>
                        <a:rPr lang="zh-CN" altLang="en-US" sz="1200"/>
                        <a:t>萬元</a:t>
                      </a:r>
                    </a:p>
                  </a:txBody>
                  <a:tcPr marL="171767" marR="171767" marT="114617" marB="114617" anchor="ctr"/>
                </a:tc>
                <a:tc>
                  <a:txBody>
                    <a:bodyPr/>
                    <a:lstStyle/>
                    <a:p>
                      <a:pPr algn="ctr"/>
                      <a:r>
                        <a:rPr lang="zh-CN" altLang="en-US" sz="1400" b="1"/>
                        <a:t>降低 </a:t>
                      </a:r>
                      <a:r>
                        <a:rPr lang="en-US" altLang="zh-CN" sz="1400" b="1"/>
                        <a:t>58.63%</a:t>
                      </a:r>
                    </a:p>
                  </a:txBody>
                  <a:tcPr marL="171767" marR="171767" marT="114617" marB="114617" anchor="ctr"/>
                </a:tc>
                <a:extLst>
                  <a:ext uri="{0D108BD9-81ED-4DB2-BD59-A6C34878D82A}">
                    <a16:rowId xmlns:a16="http://schemas.microsoft.com/office/drawing/2014/main" val="10004"/>
                  </a:ext>
                </a:extLst>
              </a:tr>
            </a:tbl>
          </a:graphicData>
        </a:graphic>
      </p:graphicFrame>
      <p:pic>
        <p:nvPicPr>
          <p:cNvPr id="7" name="图片 6"/>
          <p:cNvPicPr>
            <a:picLocks noChangeAspect="1"/>
          </p:cNvPicPr>
          <p:nvPr/>
        </p:nvPicPr>
        <p:blipFill>
          <a:blip r:embed="rId14"/>
          <a:stretch>
            <a:fillRect/>
          </a:stretch>
        </p:blipFill>
        <p:spPr>
          <a:xfrm>
            <a:off x="9062720" y="2456815"/>
            <a:ext cx="2856230" cy="3697605"/>
          </a:xfrm>
          <a:prstGeom prst="rect">
            <a:avLst/>
          </a:prstGeom>
        </p:spPr>
      </p:pic>
      <p:pic>
        <p:nvPicPr>
          <p:cNvPr id="21" name="图片 20"/>
          <p:cNvPicPr>
            <a:picLocks noChangeAspect="1"/>
          </p:cNvPicPr>
          <p:nvPr/>
        </p:nvPicPr>
        <p:blipFill>
          <a:blip r:embed="rId15"/>
          <a:stretch>
            <a:fillRect/>
          </a:stretch>
        </p:blipFill>
        <p:spPr>
          <a:xfrm>
            <a:off x="239395" y="2440940"/>
            <a:ext cx="2769235" cy="3704590"/>
          </a:xfrm>
          <a:prstGeom prst="rect">
            <a:avLst/>
          </a:prstGeom>
        </p:spPr>
      </p:pic>
    </p:spTree>
    <p:custDataLst>
      <p:tags r:id="rId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任意多边形: 形状 424"/>
          <p:cNvSpPr/>
          <p:nvPr>
            <p:custDataLst>
              <p:tags r:id="rId2"/>
            </p:custDataLst>
          </p:nvPr>
        </p:nvSpPr>
        <p:spPr>
          <a:xfrm>
            <a:off x="0" y="914291"/>
            <a:ext cx="12192000" cy="543877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27650" name="矩形 408"/>
          <p:cNvSpPr/>
          <p:nvPr>
            <p:custDataLst>
              <p:tags r:id="rId3"/>
            </p:custDataLst>
          </p:nvPr>
        </p:nvSpPr>
        <p:spPr>
          <a:xfrm>
            <a:off x="6769735" y="1532890"/>
            <a:ext cx="5275580" cy="586105"/>
          </a:xfrm>
          <a:prstGeom prst="rect">
            <a:avLst/>
          </a:prstGeom>
          <a:noFill/>
          <a:ln w="9525">
            <a:noFill/>
          </a:ln>
        </p:spPr>
        <p:txBody>
          <a:bodyPr/>
          <a:lstStyle/>
          <a:p>
            <a:pPr algn="just">
              <a:lnSpc>
                <a:spcPct val="110000"/>
              </a:lnSpc>
            </a:pPr>
            <a:r>
              <a:rPr lang="zh-CN" altLang="en-US"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案例二：山西軒儂園藝有限公司蘭花基地</a:t>
            </a:r>
          </a:p>
          <a:p>
            <a:pPr algn="just">
              <a:lnSpc>
                <a:spcPct val="110000"/>
              </a:lnSpc>
            </a:pPr>
            <a:r>
              <a:rPr lang="zh-CN" altLang="en-US"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供暖節能改造</a:t>
            </a:r>
            <a:r>
              <a:rPr lang="zh-CN" altLang="en-US" sz="1865" b="1" dirty="0">
                <a:solidFill>
                  <a:schemeClr val="bg1"/>
                </a:solidFill>
                <a:latin typeface="微软雅黑" panose="020B0503020204020204" pitchFamily="34" charset="-122"/>
                <a:cs typeface="微软雅黑" panose="020B0503020204020204" pitchFamily="34" charset="-122"/>
                <a:sym typeface="+mn-ea"/>
              </a:rPr>
              <a:t>项目</a:t>
            </a:r>
            <a:endParaRPr lang="zh-CN" altLang="en-US"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10" name="矩形 409"/>
          <p:cNvSpPr/>
          <p:nvPr>
            <p:custDataLst>
              <p:tags r:id="rId4"/>
            </p:custDataLst>
          </p:nvPr>
        </p:nvSpPr>
        <p:spPr>
          <a:xfrm>
            <a:off x="6800850" y="3058160"/>
            <a:ext cx="5307330" cy="1910080"/>
          </a:xfrm>
          <a:prstGeom prst="rect">
            <a:avLst/>
          </a:prstGeom>
        </p:spPr>
        <p:txBody>
          <a:bodyPr wrap="square">
            <a:noAutofit/>
          </a:bodyPr>
          <a:lstStyle/>
          <a:p>
            <a:pPr algn="just" defTabSz="914400">
              <a:lnSpc>
                <a:spcPct val="120000"/>
              </a:lnSpc>
              <a:tabLst>
                <a:tab pos="238125" algn="l"/>
              </a:tabLst>
            </a:pPr>
            <a:r>
              <a:rPr 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3000</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平方米蘭花種植溫室大棚，采用太陽能冬季採暖方案。通過相變蓄熱技術，將太陽能高溫熱能儲存下來，用於大棚的連續供暖。</a:t>
            </a:r>
          </a:p>
          <a:p>
            <a:pPr algn="just" defTabSz="914400">
              <a:lnSpc>
                <a:spcPct val="120000"/>
              </a:lnSpc>
              <a:tabLst>
                <a:tab pos="238125" algn="l"/>
              </a:tabLst>
            </a:pPr>
            <a:r>
              <a:rPr lang="en-US"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dirty="0">
                <a:solidFill>
                  <a:schemeClr val="bg1"/>
                </a:solidFill>
                <a:latin typeface="微软雅黑" panose="020B0503020204020204" pitchFamily="34" charset="-122"/>
                <a:cs typeface="微软雅黑" panose="020B0503020204020204" pitchFamily="34" charset="-122"/>
                <a:sym typeface="+mn-ea"/>
              </a:rPr>
              <a:t> </a:t>
            </a:r>
          </a:p>
          <a:p>
            <a:pPr algn="just" defTabSz="914400">
              <a:lnSpc>
                <a:spcPct val="120000"/>
              </a:lnSpc>
              <a:tabLst>
                <a:tab pos="238125" algn="l"/>
              </a:tabLst>
            </a:pPr>
            <a:r>
              <a:rPr lang="zh-CN" altLang="en-US" sz="1400" dirty="0">
                <a:solidFill>
                  <a:schemeClr val="bg1"/>
                </a:solidFill>
                <a:latin typeface="微软雅黑" panose="020B0503020204020204" pitchFamily="34" charset="-122"/>
                <a:cs typeface="微软雅黑" panose="020B0503020204020204" pitchFamily="34" charset="-122"/>
                <a:sym typeface="+mn-ea"/>
              </a:rPr>
              <a:t>蝴蝶蘭喜暖畏寒。生長適溫為18~25℃，冬季10℃以下就會停止生長，低於5℃容易死亡。最適宜的相對濕度範圍為60-80</a:t>
            </a:r>
            <a:r>
              <a:rPr lang="en-US" altLang="zh-CN" sz="1400" dirty="0">
                <a:solidFill>
                  <a:schemeClr val="bg1"/>
                </a:solidFill>
                <a:latin typeface="微软雅黑" panose="020B0503020204020204" pitchFamily="34" charset="-122"/>
                <a:cs typeface="微软雅黑" panose="020B0503020204020204" pitchFamily="34" charset="-122"/>
                <a:sym typeface="+mn-ea"/>
              </a:rPr>
              <a:t>%</a:t>
            </a:r>
            <a:r>
              <a:rPr lang="zh-CN" altLang="en-US" sz="1400" dirty="0">
                <a:solidFill>
                  <a:schemeClr val="bg1"/>
                </a:solidFill>
                <a:latin typeface="微软雅黑" panose="020B0503020204020204" pitchFamily="34" charset="-122"/>
                <a:cs typeface="微软雅黑" panose="020B0503020204020204" pitchFamily="34" charset="-122"/>
                <a:sym typeface="+mn-ea"/>
              </a:rPr>
              <a:t>。</a:t>
            </a:r>
            <a:endParaRPr lang="zh-CN" altLang="en-US" sz="1400" dirty="0">
              <a:solidFill>
                <a:srgbClr val="FF0000"/>
              </a:solidFill>
              <a:latin typeface="微软雅黑" panose="020B0503020204020204" pitchFamily="34" charset="-122"/>
              <a:cs typeface="微软雅黑" panose="020B0503020204020204" pitchFamily="34" charset="-122"/>
              <a:sym typeface="+mn-ea"/>
            </a:endParaRPr>
          </a:p>
          <a:p>
            <a:pPr algn="just" defTabSz="914400">
              <a:lnSpc>
                <a:spcPct val="120000"/>
              </a:lnSpc>
              <a:tabLst>
                <a:tab pos="238125" algn="l"/>
              </a:tabLst>
            </a:pPr>
            <a:r>
              <a:rPr lang="en-US" altLang="zh-CN" sz="1400" dirty="0">
                <a:solidFill>
                  <a:schemeClr val="bg1"/>
                </a:solidFill>
                <a:latin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cs typeface="微软雅黑" panose="020B0503020204020204" pitchFamily="34" charset="-122"/>
                <a:sym typeface="+mn-ea"/>
              </a:rPr>
              <a:t>  </a:t>
            </a:r>
            <a:endPar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658" name="矩形 447"/>
          <p:cNvSpPr/>
          <p:nvPr>
            <p:custDataLst>
              <p:tags r:id="rId5"/>
            </p:custDataLst>
          </p:nvPr>
        </p:nvSpPr>
        <p:spPr>
          <a:xfrm>
            <a:off x="10042329" y="5572999"/>
            <a:ext cx="922873" cy="265291"/>
          </a:xfrm>
          <a:prstGeom prst="rect">
            <a:avLst/>
          </a:prstGeom>
          <a:noFill/>
          <a:ln w="9525">
            <a:noFill/>
          </a:ln>
        </p:spPr>
        <p:txBody>
          <a:bodyPr/>
          <a:lstStyle/>
          <a:p>
            <a:pPr algn="ctr">
              <a:lnSpc>
                <a:spcPct val="130000"/>
              </a:lnSpc>
            </a:pPr>
            <a:r>
              <a:rPr lang="zh-CN" altLang="en-US" sz="1065" dirty="0">
                <a:solidFill>
                  <a:srgbClr val="053D90"/>
                </a:solidFill>
              </a:rPr>
              <a:t>省電</a:t>
            </a:r>
          </a:p>
        </p:txBody>
      </p:sp>
      <p:pic>
        <p:nvPicPr>
          <p:cNvPr id="11" name="图片 10"/>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tretch>
            <a:fillRect/>
          </a:stretch>
        </p:blipFill>
        <p:spPr>
          <a:xfrm>
            <a:off x="302260" y="1138555"/>
            <a:ext cx="6052820" cy="2397125"/>
          </a:xfrm>
          <a:prstGeom prst="rect">
            <a:avLst/>
          </a:prstGeom>
        </p:spPr>
      </p:pic>
      <p:grpSp>
        <p:nvGrpSpPr>
          <p:cNvPr id="9" name="组合 8"/>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9"/>
              </p:custDataLst>
            </p:nvPr>
          </p:nvPicPr>
          <p:blipFill>
            <a:blip r:embed="rId14" cstate="print"/>
            <a:stretch>
              <a:fillRect/>
            </a:stretch>
          </p:blipFill>
          <p:spPr>
            <a:xfrm>
              <a:off x="17929" y="73"/>
              <a:ext cx="916" cy="623"/>
            </a:xfrm>
            <a:prstGeom prst="ellipse">
              <a:avLst/>
            </a:prstGeom>
            <a:solidFill>
              <a:schemeClr val="bg1"/>
            </a:solidFill>
          </p:spPr>
        </p:pic>
        <p:pic>
          <p:nvPicPr>
            <p:cNvPr id="12" name="picture 14"/>
            <p:cNvPicPr>
              <a:picLocks noChangeAspect="1"/>
            </p:cNvPicPr>
            <p:nvPr>
              <p:custDataLst>
                <p:tags r:id="rId10"/>
              </p:custDataLst>
            </p:nvPr>
          </p:nvPicPr>
          <p:blipFill>
            <a:blip r:embed="rId15"/>
            <a:stretch>
              <a:fillRect/>
            </a:stretch>
          </p:blipFill>
          <p:spPr>
            <a:xfrm>
              <a:off x="0" y="684"/>
              <a:ext cx="19200" cy="12"/>
            </a:xfrm>
            <a:prstGeom prst="rect">
              <a:avLst/>
            </a:prstGeom>
            <a:noFill/>
            <a:ln w="9525">
              <a:noFill/>
            </a:ln>
          </p:spPr>
        </p:pic>
      </p:grpSp>
      <p:sp>
        <p:nvSpPr>
          <p:cNvPr id="14" name="textbox 12"/>
          <p:cNvSpPr/>
          <p:nvPr>
            <p:custDataLst>
              <p:tags r:id="rId7"/>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pic>
        <p:nvPicPr>
          <p:cNvPr id="3" name="图片 2"/>
          <p:cNvPicPr>
            <a:picLocks noChangeAspect="1"/>
          </p:cNvPicPr>
          <p:nvPr>
            <p:custDataLst>
              <p:tags r:id="rId8"/>
            </p:custDataLst>
          </p:nvPr>
        </p:nvPicPr>
        <p:blipFill>
          <a:blip r:embed="rId16" cstate="print"/>
          <a:stretch>
            <a:fillRect/>
          </a:stretch>
        </p:blipFill>
        <p:spPr>
          <a:xfrm>
            <a:off x="302260" y="3562350"/>
            <a:ext cx="6052820" cy="2512695"/>
          </a:xfrm>
          <a:prstGeom prst="rect">
            <a:avLst/>
          </a:prstGeom>
        </p:spPr>
      </p:pic>
    </p:spTree>
    <p:custDataLst>
      <p:tags r:id="rId1"/>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408"/>
          <p:cNvSpPr/>
          <p:nvPr>
            <p:custDataLst>
              <p:tags r:id="rId2"/>
            </p:custDataLst>
          </p:nvPr>
        </p:nvSpPr>
        <p:spPr>
          <a:xfrm>
            <a:off x="382260" y="985999"/>
            <a:ext cx="10664214" cy="585845"/>
          </a:xfrm>
          <a:prstGeom prst="rect">
            <a:avLst/>
          </a:prstGeom>
          <a:noFill/>
          <a:ln w="9525">
            <a:noFill/>
          </a:ln>
        </p:spPr>
        <p:txBody>
          <a:bodyPr/>
          <a:lstStyle/>
          <a:p>
            <a:pPr algn="just">
              <a:lnSpc>
                <a:spcPct val="110000"/>
              </a:lnSpc>
            </a:pPr>
            <a:r>
              <a:rPr lang="zh-CN" altLang="en-US" sz="186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案例四：大連富穀水產有限公司清潔供能專案初步方案</a:t>
            </a:r>
          </a:p>
        </p:txBody>
      </p:sp>
      <p:sp>
        <p:nvSpPr>
          <p:cNvPr id="5" name="任意多边形: 形状 424"/>
          <p:cNvSpPr/>
          <p:nvPr>
            <p:custDataLst>
              <p:tags r:id="rId3"/>
            </p:custDataLst>
          </p:nvPr>
        </p:nvSpPr>
        <p:spPr>
          <a:xfrm>
            <a:off x="0" y="822960"/>
            <a:ext cx="12192000" cy="571690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1400" b="0" i="0" u="none" strike="noStrike" kern="1200" cap="none" spc="0" normalizeH="0" baseline="0" noProof="0">
              <a:ln>
                <a:noFill/>
              </a:ln>
              <a:solidFill>
                <a:schemeClr val="bg1"/>
              </a:solidFill>
              <a:effectLst/>
              <a:uLnTx/>
              <a:uFillTx/>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p:txBody>
      </p:sp>
      <p:grpSp>
        <p:nvGrpSpPr>
          <p:cNvPr id="9" name="组合 8"/>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6"/>
              </p:custDataLst>
            </p:nvPr>
          </p:nvPicPr>
          <p:blipFill>
            <a:blip r:embed="rId10" cstate="print"/>
            <a:stretch>
              <a:fillRect/>
            </a:stretch>
          </p:blipFill>
          <p:spPr>
            <a:xfrm>
              <a:off x="17929" y="73"/>
              <a:ext cx="916" cy="623"/>
            </a:xfrm>
            <a:prstGeom prst="ellipse">
              <a:avLst/>
            </a:prstGeom>
            <a:solidFill>
              <a:schemeClr val="bg1"/>
            </a:solidFill>
          </p:spPr>
        </p:pic>
        <p:pic>
          <p:nvPicPr>
            <p:cNvPr id="11" name="picture 14"/>
            <p:cNvPicPr>
              <a:picLocks noChangeAspect="1"/>
            </p:cNvPicPr>
            <p:nvPr>
              <p:custDataLst>
                <p:tags r:id="rId7"/>
              </p:custDataLst>
            </p:nvPr>
          </p:nvPicPr>
          <p:blipFill>
            <a:blip r:embed="rId11"/>
            <a:stretch>
              <a:fillRect/>
            </a:stretch>
          </p:blipFill>
          <p:spPr>
            <a:xfrm>
              <a:off x="0" y="684"/>
              <a:ext cx="19200" cy="12"/>
            </a:xfrm>
            <a:prstGeom prst="rect">
              <a:avLst/>
            </a:prstGeom>
            <a:noFill/>
            <a:ln w="9525">
              <a:noFill/>
            </a:ln>
          </p:spPr>
        </p:pic>
      </p:grpSp>
      <p:sp>
        <p:nvSpPr>
          <p:cNvPr id="12" name="textbox 12"/>
          <p:cNvSpPr/>
          <p:nvPr>
            <p:custDataLst>
              <p:tags r:id="rId4"/>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20" name="文本框 19"/>
          <p:cNvSpPr txBox="1"/>
          <p:nvPr/>
        </p:nvSpPr>
        <p:spPr>
          <a:xfrm>
            <a:off x="111760" y="1214120"/>
            <a:ext cx="5276850" cy="755650"/>
          </a:xfrm>
          <a:prstGeom prst="rect">
            <a:avLst/>
          </a:prstGeom>
          <a:noFill/>
        </p:spPr>
        <p:txBody>
          <a:bodyPr wrap="square" rtlCol="0" anchor="t">
            <a:spAutoFit/>
          </a:bodyPr>
          <a:lstStyle/>
          <a:p>
            <a:pPr marR="0" defTabSz="914400" fontAlgn="auto">
              <a:lnSpc>
                <a:spcPct val="120000"/>
              </a:lnSpc>
              <a:spcBef>
                <a:spcPts val="0"/>
              </a:spcBef>
              <a:spcAft>
                <a:spcPts val="0"/>
              </a:spcAft>
              <a:buClrTx/>
              <a:buSzTx/>
              <a:buFontTx/>
              <a:buNone/>
              <a:defRPr/>
            </a:pPr>
            <a:r>
              <a:rPr lang="zh-CN" altLang="en-US" sz="1800" b="1">
                <a:solidFill>
                  <a:schemeClr val="bg1"/>
                </a:solidFill>
                <a:latin typeface="微软雅黑" panose="020B0503020204020204" pitchFamily="34" charset="-122"/>
                <a:cs typeface="微软雅黑" panose="020B0503020204020204" pitchFamily="34" charset="-122"/>
                <a:sym typeface="+mn-ea"/>
              </a:rPr>
              <a:t>山西軒儂園藝有限公司蘭花基地供暖節能改造專案</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defTabSz="914400" fontAlgn="auto">
              <a:lnSpc>
                <a:spcPct val="120000"/>
              </a:lnSpc>
              <a:spcBef>
                <a:spcPts val="0"/>
              </a:spcBef>
              <a:spcAft>
                <a:spcPts val="0"/>
              </a:spcAft>
              <a:buClrTx/>
              <a:buSzTx/>
              <a:buFontTx/>
              <a:buNone/>
              <a:defRPr/>
            </a:pPr>
            <a:endParaRPr lang="en-US" altLang="zh-CN" sz="1800" b="1">
              <a:solidFill>
                <a:schemeClr val="tx1"/>
              </a:solidFill>
              <a:latin typeface="微软雅黑" panose="020B0503020204020204" pitchFamily="34" charset="-122"/>
              <a:cs typeface="微软雅黑" panose="020B0503020204020204" pitchFamily="34" charset="-122"/>
              <a:sym typeface="+mn-ea"/>
            </a:endParaRPr>
          </a:p>
        </p:txBody>
      </p:sp>
      <p:pic>
        <p:nvPicPr>
          <p:cNvPr id="2" name="图片 1" descr="系统图"/>
          <p:cNvPicPr>
            <a:picLocks noChangeAspect="1"/>
          </p:cNvPicPr>
          <p:nvPr>
            <p:custDataLst>
              <p:tags r:id="rId5"/>
            </p:custDataLst>
          </p:nvPr>
        </p:nvPicPr>
        <p:blipFill>
          <a:blip r:embed="rId12"/>
          <a:stretch>
            <a:fillRect/>
          </a:stretch>
        </p:blipFill>
        <p:spPr>
          <a:xfrm>
            <a:off x="5504815" y="3803650"/>
            <a:ext cx="6217285" cy="2656840"/>
          </a:xfrm>
          <a:prstGeom prst="rect">
            <a:avLst/>
          </a:prstGeom>
        </p:spPr>
      </p:pic>
      <p:graphicFrame>
        <p:nvGraphicFramePr>
          <p:cNvPr id="4" name="对象 3"/>
          <p:cNvGraphicFramePr/>
          <p:nvPr/>
        </p:nvGraphicFramePr>
        <p:xfrm>
          <a:off x="5504180" y="1064895"/>
          <a:ext cx="6217920" cy="2658745"/>
        </p:xfrm>
        <a:graphic>
          <a:graphicData uri="http://schemas.openxmlformats.org/presentationml/2006/ole">
            <mc:AlternateContent xmlns:mc="http://schemas.openxmlformats.org/markup-compatibility/2006">
              <mc:Choice xmlns:v="urn:schemas-microsoft-com:vml" Requires="v">
                <p:oleObj r:id="rId13" imgW="9572625" imgH="6905625" progId="Paint.Picture">
                  <p:embed/>
                </p:oleObj>
              </mc:Choice>
              <mc:Fallback>
                <p:oleObj r:id="rId13" imgW="9572625" imgH="6905625" progId="Paint.Picture">
                  <p:embed/>
                  <p:pic>
                    <p:nvPicPr>
                      <p:cNvPr id="0" name="图片 6"/>
                      <p:cNvPicPr/>
                      <p:nvPr/>
                    </p:nvPicPr>
                    <p:blipFill>
                      <a:blip r:embed="rId14"/>
                      <a:stretch>
                        <a:fillRect/>
                      </a:stretch>
                    </p:blipFill>
                    <p:spPr>
                      <a:xfrm>
                        <a:off x="5504180" y="1064895"/>
                        <a:ext cx="6217920" cy="2658745"/>
                      </a:xfrm>
                      <a:prstGeom prst="rect">
                        <a:avLst/>
                      </a:prstGeom>
                    </p:spPr>
                  </p:pic>
                </p:oleObj>
              </mc:Fallback>
            </mc:AlternateContent>
          </a:graphicData>
        </a:graphic>
      </p:graphicFrame>
      <p:sp>
        <p:nvSpPr>
          <p:cNvPr id="3" name="文本框 2"/>
          <p:cNvSpPr txBox="1"/>
          <p:nvPr/>
        </p:nvSpPr>
        <p:spPr>
          <a:xfrm>
            <a:off x="391160" y="1965325"/>
            <a:ext cx="4885690" cy="3711785"/>
          </a:xfrm>
          <a:prstGeom prst="rect">
            <a:avLst/>
          </a:prstGeom>
          <a:noFill/>
        </p:spPr>
        <p:txBody>
          <a:bodyPr wrap="square" rtlCol="0" anchor="t">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lang="zh-CN" altLang="en-US" sz="14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太陽能集熱</a:t>
            </a:r>
            <a:r>
              <a:rPr lang="en-US" altLang="zh-CN" sz="14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r>
              <a:rPr lang="zh-CN" altLang="en-US" sz="14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相變蓄熱</a:t>
            </a:r>
            <a:r>
              <a:rPr lang="en-US" altLang="zh-CN" sz="14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r>
              <a:rPr lang="zh-CN" altLang="en-US" sz="14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智能管理系統</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的主要優點：</a:t>
            </a:r>
          </a:p>
          <a:p>
            <a:pPr marL="0" marR="0" lvl="0" indent="0" algn="l" defTabSz="914400" rtl="0" eaLnBrk="1" fontAlgn="auto" latinLnBrk="0" hangingPunct="1">
              <a:lnSpc>
                <a:spcPct val="120000"/>
              </a:lnSpc>
              <a:spcBef>
                <a:spcPts val="0"/>
              </a:spcBef>
              <a:spcAft>
                <a:spcPts val="0"/>
              </a:spcAft>
              <a:buClrTx/>
              <a:buSzTx/>
              <a:buFontTx/>
              <a:buNone/>
              <a:defRPr/>
            </a:pPr>
            <a:endPar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marL="0" marR="0" lvl="0" indent="0" algn="l" defTabSz="914400" rtl="0" eaLnBrk="1" fontAlgn="auto" latinLnBrk="0" hangingPunct="1">
              <a:lnSpc>
                <a:spcPct val="120000"/>
              </a:lnSpc>
              <a:spcBef>
                <a:spcPts val="0"/>
              </a:spcBef>
              <a:spcAft>
                <a:spcPts val="0"/>
              </a:spcAft>
              <a:buClrTx/>
              <a:buSzTx/>
              <a:buFontTx/>
              <a:buNone/>
              <a:defRPr/>
            </a:pP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高效節能</a:t>
            </a:r>
            <a:r>
              <a:rPr lang="en-US" altLang="zh-CN"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：光熱轉換效</a:t>
            </a:r>
            <a:r>
              <a:rPr lang="en-US" altLang="zh-CN" sz="1400" b="1" dirty="0">
                <a:solidFill>
                  <a:srgbClr val="FFFF00"/>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50%-70%</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。相比傳統的熱泵系統，</a:t>
            </a:r>
          </a:p>
          <a:p>
            <a:pPr marL="0" marR="0" lvl="0" indent="0" algn="l" defTabSz="914400" rtl="0" eaLnBrk="1" fontAlgn="auto" latinLnBrk="0" hangingPunct="1">
              <a:lnSpc>
                <a:spcPct val="120000"/>
              </a:lnSpc>
              <a:spcBef>
                <a:spcPts val="0"/>
              </a:spcBef>
              <a:spcAft>
                <a:spcPts val="0"/>
              </a:spcAft>
              <a:buClrTx/>
              <a:buSzTx/>
              <a:buFontTx/>
              <a:buNone/>
              <a:defRPr/>
            </a:pP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能夠顯著降低能耗和碳排放。長期使用過程中運行成本更低。為用戶節省開支</a:t>
            </a:r>
            <a:r>
              <a:rPr lang="en-US" altLang="zh-CN"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endPar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pPr marL="0" marR="0" lvl="0" indent="0" algn="l" defTabSz="914400" rtl="0" eaLnBrk="1" fontAlgn="auto" latinLnBrk="0" hangingPunct="1">
              <a:lnSpc>
                <a:spcPct val="120000"/>
              </a:lnSpc>
              <a:spcBef>
                <a:spcPts val="0"/>
              </a:spcBef>
              <a:spcAft>
                <a:spcPts val="0"/>
              </a:spcAft>
              <a:buClrTx/>
              <a:buSzTx/>
              <a:buFontTx/>
              <a:buNone/>
              <a:defRPr/>
            </a:pPr>
            <a:endParaRPr lang="en-US" altLang="zh-CN"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pPr marL="0" marR="0" lvl="0" indent="0" algn="l" defTabSz="914400" rtl="0" eaLnBrk="1" fontAlgn="auto" latinLnBrk="0" hangingPunct="1">
              <a:lnSpc>
                <a:spcPct val="120000"/>
              </a:lnSpc>
              <a:spcBef>
                <a:spcPts val="0"/>
              </a:spcBef>
              <a:spcAft>
                <a:spcPts val="0"/>
              </a:spcAft>
              <a:buClrTx/>
              <a:buSzTx/>
              <a:buFontTx/>
              <a:buNone/>
              <a:defRPr/>
            </a:pPr>
            <a:r>
              <a:rPr lang="en-US" altLang="zh-CN"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儲能量大：利用相變蓄熱罐可以將白天收集的所有熱量，</a:t>
            </a:r>
          </a:p>
          <a:p>
            <a:pPr marL="0" marR="0" lvl="0" indent="0" algn="l" defTabSz="914400" rtl="0" eaLnBrk="1" fontAlgn="auto" latinLnBrk="0" hangingPunct="1">
              <a:lnSpc>
                <a:spcPct val="120000"/>
              </a:lnSpc>
              <a:spcBef>
                <a:spcPts val="0"/>
              </a:spcBef>
              <a:spcAft>
                <a:spcPts val="0"/>
              </a:spcAft>
              <a:buClrTx/>
              <a:buSzTx/>
              <a:buFontTx/>
              <a:buNone/>
              <a:defRPr/>
            </a:pP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有效的存儲起來，足夠晚上將近</a:t>
            </a:r>
            <a:r>
              <a:rPr lang="en-US" altLang="zh-CN" sz="1400" b="1" dirty="0">
                <a:solidFill>
                  <a:srgbClr val="FFFF00"/>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15</a:t>
            </a:r>
            <a:r>
              <a:rPr lang="zh-CN" altLang="en-US" sz="1400" b="1" dirty="0">
                <a:solidFill>
                  <a:srgbClr val="FFFF00"/>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個小時</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的用熱需求。</a:t>
            </a:r>
            <a:endPar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pPr marL="0" marR="0" lvl="0" indent="0" algn="l" defTabSz="914400" rtl="0" eaLnBrk="1" fontAlgn="auto" latinLnBrk="0" hangingPunct="1">
              <a:lnSpc>
                <a:spcPct val="120000"/>
              </a:lnSpc>
              <a:spcBef>
                <a:spcPts val="0"/>
              </a:spcBef>
              <a:spcAft>
                <a:spcPts val="0"/>
              </a:spcAft>
              <a:buClrTx/>
              <a:buSzTx/>
              <a:buFontTx/>
              <a:buNone/>
              <a:defRPr/>
            </a:pPr>
            <a:endParaRPr lang="en-US" altLang="zh-CN"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pPr marL="0" marR="0" lvl="0" indent="0" algn="l" defTabSz="914400" rtl="0" eaLnBrk="1" fontAlgn="auto" latinLnBrk="0" hangingPunct="1">
              <a:lnSpc>
                <a:spcPct val="120000"/>
              </a:lnSpc>
              <a:spcBef>
                <a:spcPts val="0"/>
              </a:spcBef>
              <a:spcAft>
                <a:spcPts val="0"/>
              </a:spcAft>
              <a:buClrTx/>
              <a:buSzTx/>
              <a:buFontTx/>
              <a:buNone/>
              <a:defRPr/>
            </a:pPr>
            <a:r>
              <a:rPr lang="en-US" altLang="zh-CN"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智能分區控制</a:t>
            </a:r>
            <a:r>
              <a:rPr lang="en-US" altLang="zh-CN"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：大棚分南區、中區、北區。種植了不同花期的蘭花。系統</a:t>
            </a:r>
            <a:r>
              <a:rPr lang="en-US" altLang="zh-CN" sz="1400" b="1" dirty="0" err="1">
                <a:solidFill>
                  <a:srgbClr val="FFFF00"/>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支持智能分區溫控</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功能，針對不同花期的兰花進行大溫差的催花控制。</a:t>
            </a:r>
            <a:endPar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pPr algn="l">
              <a:lnSpc>
                <a:spcPct val="120000"/>
              </a:lnSpc>
              <a:buClrTx/>
              <a:buSzTx/>
              <a:buFontTx/>
            </a:pPr>
            <a:endPar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l">
              <a:lnSpc>
                <a:spcPct val="120000"/>
              </a:lnSpc>
              <a:buClrTx/>
              <a:buSzTx/>
              <a:buFontTx/>
            </a:pP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 系統</a:t>
            </a:r>
            <a:r>
              <a:rPr lang="en-US" altLang="zh-CN"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配備大數據傳輸485</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接口</a:t>
            </a:r>
            <a:r>
              <a:rPr lang="en-US" altLang="zh-CN"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，可連接遠程管控平臺。</a:t>
            </a: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任意多边形: 形状 424"/>
          <p:cNvSpPr/>
          <p:nvPr>
            <p:custDataLst>
              <p:tags r:id="rId2"/>
            </p:custDataLst>
          </p:nvPr>
        </p:nvSpPr>
        <p:spPr>
          <a:xfrm>
            <a:off x="0" y="1171575"/>
            <a:ext cx="12192000" cy="487616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27650" name="矩形 408"/>
          <p:cNvSpPr/>
          <p:nvPr>
            <p:custDataLst>
              <p:tags r:id="rId3"/>
            </p:custDataLst>
          </p:nvPr>
        </p:nvSpPr>
        <p:spPr>
          <a:xfrm>
            <a:off x="943286" y="1495829"/>
            <a:ext cx="10664214" cy="585845"/>
          </a:xfrm>
          <a:prstGeom prst="rect">
            <a:avLst/>
          </a:prstGeom>
          <a:noFill/>
          <a:ln w="9525">
            <a:noFill/>
          </a:ln>
        </p:spPr>
        <p:txBody>
          <a:bodyPr/>
          <a:lstStyle/>
          <a:p>
            <a:pPr algn="just">
              <a:lnSpc>
                <a:spcPct val="110000"/>
              </a:lnSpc>
            </a:pPr>
            <a:r>
              <a:rPr lang="zh-CN" altLang="en-US"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山西軒儂園藝有限公司蘭花基地太陽能集熱</a:t>
            </a:r>
            <a:r>
              <a:rPr lang="en-US" altLang="zh-CN"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相變蓄熱溫室能源供應</a:t>
            </a:r>
            <a:r>
              <a:rPr lang="zh-CN" altLang="en-US" sz="1865" b="1" dirty="0">
                <a:solidFill>
                  <a:schemeClr val="bg1"/>
                </a:solidFill>
                <a:latin typeface="微软雅黑" panose="020B0503020204020204" pitchFamily="34" charset="-122"/>
                <a:cs typeface="微软雅黑" panose="020B0503020204020204" pitchFamily="34" charset="-122"/>
                <a:sym typeface="+mn-ea"/>
              </a:rPr>
              <a:t>项目</a:t>
            </a:r>
            <a:r>
              <a:rPr lang="zh-CN" altLang="en-US" sz="1865"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落成效果</a:t>
            </a:r>
          </a:p>
        </p:txBody>
      </p:sp>
      <p:grpSp>
        <p:nvGrpSpPr>
          <p:cNvPr id="9" name="组合 8"/>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5"/>
              </p:custDataLst>
            </p:nvPr>
          </p:nvPicPr>
          <p:blipFill>
            <a:blip r:embed="rId9" cstate="print"/>
            <a:stretch>
              <a:fillRect/>
            </a:stretch>
          </p:blipFill>
          <p:spPr>
            <a:xfrm>
              <a:off x="17929" y="73"/>
              <a:ext cx="916" cy="623"/>
            </a:xfrm>
            <a:prstGeom prst="ellipse">
              <a:avLst/>
            </a:prstGeom>
            <a:solidFill>
              <a:schemeClr val="bg1"/>
            </a:solidFill>
          </p:spPr>
        </p:pic>
        <p:pic>
          <p:nvPicPr>
            <p:cNvPr id="2" name="picture 14"/>
            <p:cNvPicPr>
              <a:picLocks noChangeAspect="1"/>
            </p:cNvPicPr>
            <p:nvPr>
              <p:custDataLst>
                <p:tags r:id="rId6"/>
              </p:custDataLst>
            </p:nvPr>
          </p:nvPicPr>
          <p:blipFill>
            <a:blip r:embed="rId10"/>
            <a:stretch>
              <a:fillRect/>
            </a:stretch>
          </p:blipFill>
          <p:spPr>
            <a:xfrm>
              <a:off x="0" y="684"/>
              <a:ext cx="19200" cy="12"/>
            </a:xfrm>
            <a:prstGeom prst="rect">
              <a:avLst/>
            </a:prstGeom>
            <a:noFill/>
            <a:ln w="9525">
              <a:noFill/>
            </a:ln>
          </p:spPr>
        </p:pic>
      </p:grpSp>
      <p:sp>
        <p:nvSpPr>
          <p:cNvPr id="8" name="textbox 12"/>
          <p:cNvSpPr/>
          <p:nvPr>
            <p:custDataLst>
              <p:tags r:id="rId4"/>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pic>
        <p:nvPicPr>
          <p:cNvPr id="3" name="图片 2"/>
          <p:cNvPicPr>
            <a:picLocks noChangeAspect="1"/>
          </p:cNvPicPr>
          <p:nvPr/>
        </p:nvPicPr>
        <p:blipFill>
          <a:blip r:embed="rId11"/>
          <a:stretch>
            <a:fillRect/>
          </a:stretch>
        </p:blipFill>
        <p:spPr>
          <a:xfrm>
            <a:off x="4138295" y="2299335"/>
            <a:ext cx="3915410" cy="3394075"/>
          </a:xfrm>
          <a:prstGeom prst="rect">
            <a:avLst/>
          </a:prstGeom>
        </p:spPr>
      </p:pic>
      <p:pic>
        <p:nvPicPr>
          <p:cNvPr id="5" name="图片 4"/>
          <p:cNvPicPr>
            <a:picLocks noChangeAspect="1"/>
          </p:cNvPicPr>
          <p:nvPr/>
        </p:nvPicPr>
        <p:blipFill>
          <a:blip r:embed="rId12"/>
          <a:stretch>
            <a:fillRect/>
          </a:stretch>
        </p:blipFill>
        <p:spPr>
          <a:xfrm>
            <a:off x="143510" y="2299970"/>
            <a:ext cx="3930650" cy="3393440"/>
          </a:xfrm>
          <a:prstGeom prst="rect">
            <a:avLst/>
          </a:prstGeom>
        </p:spPr>
      </p:pic>
      <p:pic>
        <p:nvPicPr>
          <p:cNvPr id="6" name="图片 5"/>
          <p:cNvPicPr>
            <a:picLocks noChangeAspect="1"/>
          </p:cNvPicPr>
          <p:nvPr/>
        </p:nvPicPr>
        <p:blipFill>
          <a:blip r:embed="rId13"/>
          <a:stretch>
            <a:fillRect/>
          </a:stretch>
        </p:blipFill>
        <p:spPr>
          <a:xfrm>
            <a:off x="8115300" y="2299970"/>
            <a:ext cx="3903980" cy="3393440"/>
          </a:xfrm>
          <a:prstGeom prst="rect">
            <a:avLst/>
          </a:prstGeom>
        </p:spPr>
      </p:pic>
    </p:spTree>
    <p:custDataLst>
      <p:tags r:id="rId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408"/>
          <p:cNvSpPr/>
          <p:nvPr>
            <p:custDataLst>
              <p:tags r:id="rId2"/>
            </p:custDataLst>
          </p:nvPr>
        </p:nvSpPr>
        <p:spPr>
          <a:xfrm>
            <a:off x="311140" y="985999"/>
            <a:ext cx="10664214" cy="585845"/>
          </a:xfrm>
          <a:prstGeom prst="rect">
            <a:avLst/>
          </a:prstGeom>
          <a:noFill/>
          <a:ln w="9525">
            <a:noFill/>
          </a:ln>
        </p:spPr>
        <p:txBody>
          <a:bodyPr/>
          <a:lstStyle/>
          <a:p>
            <a:pPr algn="just">
              <a:lnSpc>
                <a:spcPct val="110000"/>
              </a:lnSpc>
            </a:pPr>
            <a:r>
              <a:rPr lang="zh-CN" altLang="en-US" sz="186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案例四：大連富穀水產有限公司清潔供能專案初步方案</a:t>
            </a:r>
          </a:p>
        </p:txBody>
      </p:sp>
      <p:sp>
        <p:nvSpPr>
          <p:cNvPr id="5" name="任意多边形: 形状 424"/>
          <p:cNvSpPr/>
          <p:nvPr>
            <p:custDataLst>
              <p:tags r:id="rId3"/>
            </p:custDataLst>
          </p:nvPr>
        </p:nvSpPr>
        <p:spPr>
          <a:xfrm>
            <a:off x="0" y="822960"/>
            <a:ext cx="12192000" cy="571690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8" name="文本框 7"/>
          <p:cNvSpPr txBox="1"/>
          <p:nvPr/>
        </p:nvSpPr>
        <p:spPr>
          <a:xfrm>
            <a:off x="285115" y="1596390"/>
            <a:ext cx="7030085" cy="4684395"/>
          </a:xfrm>
          <a:prstGeom prst="rect">
            <a:avLst/>
          </a:prstGeom>
          <a:noFill/>
        </p:spPr>
        <p:txBody>
          <a:bodyPr wrap="square" rtlCol="0" anchor="t">
            <a:noAutofit/>
          </a:bodyPr>
          <a:lstStyle/>
          <a:p>
            <a:pPr marR="0" defTabSz="914400" fontAlgn="auto">
              <a:lnSpc>
                <a:spcPct val="160000"/>
              </a:lnSpc>
              <a:spcBef>
                <a:spcPts val="0"/>
              </a:spcBef>
              <a:spcAft>
                <a:spcPts val="0"/>
              </a:spcAft>
              <a:buClrTx/>
              <a:buSzTx/>
              <a:buFontTx/>
              <a:buNone/>
              <a:defRPr/>
            </a:pPr>
            <a:r>
              <a:rPr lang="zh-CN" altLang="en-US" sz="1400" b="1" dirty="0">
                <a:solidFill>
                  <a:schemeClr val="bg1"/>
                </a:solidFill>
                <a:latin typeface="微软雅黑" panose="020B0503020204020204" pitchFamily="34" charset="-122"/>
                <a:cs typeface="微软雅黑" panose="020B0503020204020204" pitchFamily="34" charset="-122"/>
                <a:sym typeface="+mn-ea"/>
              </a:rPr>
              <a:t>原改造前：大棚供暖採用水源熱泵的方式能耗高，導致種植運行成本高。</a:t>
            </a:r>
            <a:r>
              <a:rPr lang="en-US" altLang="zh-CN" sz="1400" b="1" dirty="0">
                <a:solidFill>
                  <a:schemeClr val="bg1"/>
                </a:solidFill>
                <a:latin typeface="微软雅黑" panose="020B0503020204020204" pitchFamily="34" charset="-122"/>
                <a:cs typeface="微软雅黑" panose="020B0503020204020204" pitchFamily="34" charset="-122"/>
                <a:sym typeface="+mn-ea"/>
              </a:rPr>
              <a:t>3000</a:t>
            </a:r>
            <a:r>
              <a:rPr lang="zh-CN" altLang="en-US" sz="1400" b="1" dirty="0">
                <a:solidFill>
                  <a:schemeClr val="bg1"/>
                </a:solidFill>
                <a:latin typeface="微软雅黑" panose="020B0503020204020204" pitchFamily="34" charset="-122"/>
                <a:cs typeface="微软雅黑" panose="020B0503020204020204" pitchFamily="34" charset="-122"/>
                <a:sym typeface="+mn-ea"/>
              </a:rPr>
              <a:t>平的蘭花大棚每月平均能耗費用</a:t>
            </a:r>
            <a:r>
              <a:rPr lang="en-US" altLang="zh-CN" sz="1400" b="1" dirty="0">
                <a:solidFill>
                  <a:schemeClr val="bg1"/>
                </a:solidFill>
                <a:latin typeface="微软雅黑" panose="020B0503020204020204" pitchFamily="34" charset="-122"/>
                <a:cs typeface="微软雅黑" panose="020B0503020204020204" pitchFamily="34" charset="-122"/>
                <a:sym typeface="+mn-ea"/>
              </a:rPr>
              <a:t>18600</a:t>
            </a:r>
            <a:r>
              <a:rPr lang="zh-CN" altLang="en-US" sz="1400" b="1" dirty="0">
                <a:solidFill>
                  <a:schemeClr val="bg1"/>
                </a:solidFill>
                <a:latin typeface="微软雅黑" panose="020B0503020204020204" pitchFamily="34" charset="-122"/>
                <a:cs typeface="微软雅黑" panose="020B0503020204020204" pitchFamily="34" charset="-122"/>
                <a:sym typeface="+mn-ea"/>
              </a:rPr>
              <a:t>元，每月耗電量</a:t>
            </a:r>
            <a:r>
              <a:rPr lang="en-US" altLang="zh-CN" sz="1400" b="1" dirty="0">
                <a:solidFill>
                  <a:schemeClr val="bg1"/>
                </a:solidFill>
                <a:latin typeface="微软雅黑" panose="020B0503020204020204" pitchFamily="34" charset="-122"/>
                <a:cs typeface="微软雅黑" panose="020B0503020204020204" pitchFamily="34" charset="-122"/>
                <a:sym typeface="+mn-ea"/>
              </a:rPr>
              <a:t>31000</a:t>
            </a:r>
            <a:r>
              <a:rPr lang="en-US" altLang="zh-CN" sz="1400" dirty="0">
                <a:solidFill>
                  <a:schemeClr val="bg1"/>
                </a:solidFill>
                <a:latin typeface="微软雅黑" panose="020B0503020204020204" pitchFamily="34" charset="-122"/>
                <a:cs typeface="微软雅黑" panose="020B0503020204020204" pitchFamily="34" charset="-122"/>
                <a:sym typeface="+mn-ea"/>
              </a:rPr>
              <a:t>KW/h</a:t>
            </a:r>
            <a:r>
              <a:rPr lang="zh-CN" altLang="en-US" sz="1400" dirty="0">
                <a:solidFill>
                  <a:schemeClr val="bg1"/>
                </a:solidFill>
                <a:latin typeface="微软雅黑" panose="020B0503020204020204" pitchFamily="34" charset="-122"/>
                <a:cs typeface="微软雅黑" panose="020B0503020204020204" pitchFamily="34" charset="-122"/>
                <a:sym typeface="+mn-ea"/>
              </a:rPr>
              <a:t>。</a:t>
            </a:r>
          </a:p>
          <a:p>
            <a:pPr marR="0" defTabSz="914400" fontAlgn="auto">
              <a:lnSpc>
                <a:spcPct val="160000"/>
              </a:lnSpc>
              <a:spcBef>
                <a:spcPts val="0"/>
              </a:spcBef>
              <a:spcAft>
                <a:spcPts val="0"/>
              </a:spcAft>
              <a:buClrTx/>
              <a:buSzTx/>
              <a:buFontTx/>
              <a:buNone/>
              <a:defRPr/>
            </a:pPr>
            <a:r>
              <a:rPr lang="zh-CN" altLang="en-US" sz="1400" dirty="0">
                <a:solidFill>
                  <a:schemeClr val="bg1"/>
                </a:solidFill>
                <a:latin typeface="微软雅黑" panose="020B0503020204020204" pitchFamily="34" charset="-122"/>
                <a:cs typeface="微软雅黑" panose="020B0503020204020204" pitchFamily="34" charset="-122"/>
                <a:sym typeface="+mn-ea"/>
              </a:rPr>
              <a:t>改造後：太陽能集熱系統查詢到</a:t>
            </a:r>
            <a:r>
              <a:rPr lang="en-US" altLang="zh-CN" sz="1400" dirty="0">
                <a:solidFill>
                  <a:schemeClr val="bg1"/>
                </a:solidFill>
                <a:latin typeface="微软雅黑" panose="020B0503020204020204" pitchFamily="34" charset="-122"/>
                <a:cs typeface="微软雅黑" panose="020B0503020204020204" pitchFamily="34" charset="-122"/>
                <a:sym typeface="+mn-ea"/>
              </a:rPr>
              <a:t>2024</a:t>
            </a:r>
            <a:r>
              <a:rPr lang="zh-CN" altLang="en-US" sz="1400" dirty="0">
                <a:solidFill>
                  <a:schemeClr val="bg1"/>
                </a:solidFill>
                <a:latin typeface="微软雅黑" panose="020B0503020204020204" pitchFamily="34" charset="-122"/>
                <a:cs typeface="微软雅黑" panose="020B0503020204020204" pitchFamily="34" charset="-122"/>
                <a:sym typeface="+mn-ea"/>
              </a:rPr>
              <a:t>年</a:t>
            </a:r>
            <a:r>
              <a:rPr lang="en-US" altLang="zh-CN" sz="1400" dirty="0">
                <a:solidFill>
                  <a:schemeClr val="bg1"/>
                </a:solidFill>
                <a:latin typeface="微软雅黑" panose="020B0503020204020204" pitchFamily="34" charset="-122"/>
                <a:cs typeface="微软雅黑" panose="020B0503020204020204" pitchFamily="34" charset="-122"/>
                <a:sym typeface="+mn-ea"/>
              </a:rPr>
              <a:t>11</a:t>
            </a:r>
            <a:r>
              <a:rPr lang="zh-CN" altLang="en-US" sz="1400" dirty="0">
                <a:solidFill>
                  <a:schemeClr val="bg1"/>
                </a:solidFill>
                <a:latin typeface="微软雅黑" panose="020B0503020204020204" pitchFamily="34" charset="-122"/>
                <a:cs typeface="微软雅黑" panose="020B0503020204020204" pitchFamily="34" charset="-122"/>
                <a:sym typeface="+mn-ea"/>
              </a:rPr>
              <a:t>月</a:t>
            </a:r>
            <a:r>
              <a:rPr lang="en-US" altLang="zh-CN" sz="1400" dirty="0">
                <a:solidFill>
                  <a:schemeClr val="bg1"/>
                </a:solidFill>
                <a:latin typeface="微软雅黑" panose="020B0503020204020204" pitchFamily="34" charset="-122"/>
                <a:cs typeface="微软雅黑" panose="020B0503020204020204" pitchFamily="34" charset="-122"/>
                <a:sym typeface="+mn-ea"/>
              </a:rPr>
              <a:t>14</a:t>
            </a:r>
            <a:r>
              <a:rPr lang="zh-CN" altLang="en-US" sz="1400" dirty="0">
                <a:solidFill>
                  <a:schemeClr val="bg1"/>
                </a:solidFill>
                <a:latin typeface="微软雅黑" panose="020B0503020204020204" pitchFamily="34" charset="-122"/>
                <a:cs typeface="微软雅黑" panose="020B0503020204020204" pitchFamily="34" charset="-122"/>
                <a:sym typeface="+mn-ea"/>
              </a:rPr>
              <a:t>日截止</a:t>
            </a:r>
            <a:r>
              <a:rPr lang="en-US" altLang="zh-CN" sz="1400" dirty="0">
                <a:solidFill>
                  <a:schemeClr val="bg1"/>
                </a:solidFill>
                <a:latin typeface="微软雅黑" panose="020B0503020204020204" pitchFamily="34" charset="-122"/>
                <a:cs typeface="微软雅黑" panose="020B0503020204020204" pitchFamily="34" charset="-122"/>
                <a:sym typeface="+mn-ea"/>
              </a:rPr>
              <a:t>2025</a:t>
            </a:r>
            <a:r>
              <a:rPr lang="zh-CN" altLang="en-US" sz="1400" dirty="0">
                <a:solidFill>
                  <a:schemeClr val="bg1"/>
                </a:solidFill>
                <a:latin typeface="微软雅黑" panose="020B0503020204020204" pitchFamily="34" charset="-122"/>
                <a:cs typeface="微软雅黑" panose="020B0503020204020204" pitchFamily="34" charset="-122"/>
                <a:sym typeface="+mn-ea"/>
              </a:rPr>
              <a:t>年</a:t>
            </a:r>
            <a:r>
              <a:rPr lang="en-US" altLang="zh-CN" sz="1400" dirty="0">
                <a:solidFill>
                  <a:schemeClr val="bg1"/>
                </a:solidFill>
                <a:latin typeface="微软雅黑" panose="020B0503020204020204" pitchFamily="34" charset="-122"/>
                <a:cs typeface="微软雅黑" panose="020B0503020204020204" pitchFamily="34" charset="-122"/>
                <a:sym typeface="+mn-ea"/>
              </a:rPr>
              <a:t>4</a:t>
            </a:r>
            <a:r>
              <a:rPr lang="zh-CN" altLang="en-US" sz="1400" dirty="0">
                <a:solidFill>
                  <a:schemeClr val="bg1"/>
                </a:solidFill>
                <a:latin typeface="微软雅黑" panose="020B0503020204020204" pitchFamily="34" charset="-122"/>
                <a:cs typeface="微软雅黑" panose="020B0503020204020204" pitchFamily="34" charset="-122"/>
                <a:sym typeface="+mn-ea"/>
              </a:rPr>
              <a:t>月</a:t>
            </a:r>
            <a:r>
              <a:rPr lang="en-US" altLang="zh-CN" sz="1400" dirty="0">
                <a:solidFill>
                  <a:schemeClr val="bg1"/>
                </a:solidFill>
                <a:latin typeface="微软雅黑" panose="020B0503020204020204" pitchFamily="34" charset="-122"/>
                <a:cs typeface="微软雅黑" panose="020B0503020204020204" pitchFamily="34" charset="-122"/>
                <a:sym typeface="+mn-ea"/>
              </a:rPr>
              <a:t>25</a:t>
            </a:r>
            <a:r>
              <a:rPr lang="zh-CN" altLang="en-US" sz="1400" dirty="0">
                <a:solidFill>
                  <a:schemeClr val="bg1"/>
                </a:solidFill>
                <a:latin typeface="微软雅黑" panose="020B0503020204020204" pitchFamily="34" charset="-122"/>
                <a:cs typeface="微软雅黑" panose="020B0503020204020204" pitchFamily="34" charset="-122"/>
                <a:sym typeface="+mn-ea"/>
              </a:rPr>
              <a:t>日，集熱累積熱量為</a:t>
            </a:r>
            <a:r>
              <a:rPr lang="en-US" altLang="zh-CN" sz="1400" dirty="0">
                <a:solidFill>
                  <a:schemeClr val="bg1"/>
                </a:solidFill>
                <a:latin typeface="微软雅黑" panose="020B0503020204020204" pitchFamily="34" charset="-122"/>
                <a:cs typeface="微软雅黑" panose="020B0503020204020204" pitchFamily="34" charset="-122"/>
                <a:sym typeface="+mn-ea"/>
              </a:rPr>
              <a:t>90334KW/h, </a:t>
            </a:r>
            <a:r>
              <a:rPr lang="zh-CN" altLang="en-US" sz="1400" dirty="0">
                <a:solidFill>
                  <a:schemeClr val="bg1"/>
                </a:solidFill>
                <a:latin typeface="微软雅黑" panose="020B0503020204020204" pitchFamily="34" charset="-122"/>
                <a:cs typeface="微软雅黑" panose="020B0503020204020204" pitchFamily="34" charset="-122"/>
                <a:sym typeface="+mn-ea"/>
              </a:rPr>
              <a:t>平均每個月耗能</a:t>
            </a:r>
            <a:r>
              <a:rPr lang="en-US" altLang="zh-CN" sz="1400" dirty="0">
                <a:solidFill>
                  <a:schemeClr val="bg1"/>
                </a:solidFill>
                <a:latin typeface="微软雅黑" panose="020B0503020204020204" pitchFamily="34" charset="-122"/>
                <a:cs typeface="微软雅黑" panose="020B0503020204020204" pitchFamily="34" charset="-122"/>
                <a:sym typeface="+mn-ea"/>
              </a:rPr>
              <a:t>22666KW/h</a:t>
            </a:r>
            <a:r>
              <a:rPr lang="zh-CN" altLang="en-US" sz="1400" dirty="0">
                <a:solidFill>
                  <a:schemeClr val="bg1"/>
                </a:solidFill>
                <a:latin typeface="微软雅黑" panose="020B0503020204020204" pitchFamily="34" charset="-122"/>
                <a:cs typeface="微软雅黑" panose="020B0503020204020204" pitchFamily="34" charset="-122"/>
                <a:sym typeface="+mn-ea"/>
              </a:rPr>
              <a:t>。按電費</a:t>
            </a:r>
            <a:r>
              <a:rPr lang="en-US" altLang="zh-CN" sz="1400" dirty="0">
                <a:solidFill>
                  <a:schemeClr val="bg1"/>
                </a:solidFill>
                <a:latin typeface="微软雅黑" panose="020B0503020204020204" pitchFamily="34" charset="-122"/>
                <a:cs typeface="微软雅黑" panose="020B0503020204020204" pitchFamily="34" charset="-122"/>
                <a:sym typeface="+mn-ea"/>
              </a:rPr>
              <a:t>0.6</a:t>
            </a:r>
            <a:r>
              <a:rPr lang="zh-CN" altLang="en-US" sz="1400" dirty="0">
                <a:solidFill>
                  <a:schemeClr val="bg1"/>
                </a:solidFill>
                <a:latin typeface="微软雅黑" panose="020B0503020204020204" pitchFamily="34" charset="-122"/>
                <a:cs typeface="微软雅黑" panose="020B0503020204020204" pitchFamily="34" charset="-122"/>
                <a:sym typeface="+mn-ea"/>
              </a:rPr>
              <a:t>元</a:t>
            </a:r>
            <a:r>
              <a:rPr lang="en-US" altLang="zh-CN" sz="1400" dirty="0">
                <a:solidFill>
                  <a:schemeClr val="bg1"/>
                </a:solidFill>
                <a:latin typeface="微软雅黑" panose="020B0503020204020204" pitchFamily="34" charset="-122"/>
                <a:cs typeface="微软雅黑" panose="020B0503020204020204" pitchFamily="34" charset="-122"/>
                <a:sym typeface="+mn-ea"/>
              </a:rPr>
              <a:t>KW/h, </a:t>
            </a:r>
            <a:r>
              <a:rPr lang="zh-CN" altLang="en-US" sz="1400" dirty="0">
                <a:solidFill>
                  <a:schemeClr val="bg1"/>
                </a:solidFill>
                <a:latin typeface="微软雅黑" panose="020B0503020204020204" pitchFamily="34" charset="-122"/>
                <a:cs typeface="微软雅黑" panose="020B0503020204020204" pitchFamily="34" charset="-122"/>
                <a:sym typeface="+mn-ea"/>
              </a:rPr>
              <a:t>費用</a:t>
            </a:r>
            <a:r>
              <a:rPr lang="en-US" altLang="zh-CN" sz="1400" dirty="0">
                <a:solidFill>
                  <a:schemeClr val="bg1"/>
                </a:solidFill>
                <a:latin typeface="微软雅黑" panose="020B0503020204020204" pitchFamily="34" charset="-122"/>
                <a:cs typeface="微软雅黑" panose="020B0503020204020204" pitchFamily="34" charset="-122"/>
                <a:sym typeface="+mn-ea"/>
              </a:rPr>
              <a:t>13599.6</a:t>
            </a:r>
            <a:r>
              <a:rPr lang="zh-CN" altLang="en-US" sz="1400" dirty="0">
                <a:solidFill>
                  <a:schemeClr val="bg1"/>
                </a:solidFill>
                <a:latin typeface="微软雅黑" panose="020B0503020204020204" pitchFamily="34" charset="-122"/>
                <a:cs typeface="微软雅黑" panose="020B0503020204020204" pitchFamily="34" charset="-122"/>
                <a:sym typeface="+mn-ea"/>
              </a:rPr>
              <a:t>元。</a:t>
            </a:r>
          </a:p>
          <a:p>
            <a:pPr marR="0" defTabSz="914400" fontAlgn="auto">
              <a:lnSpc>
                <a:spcPct val="160000"/>
              </a:lnSpc>
              <a:spcBef>
                <a:spcPts val="0"/>
              </a:spcBef>
              <a:spcAft>
                <a:spcPts val="0"/>
              </a:spcAft>
              <a:buClrTx/>
              <a:buSzTx/>
              <a:buFontTx/>
              <a:buNone/>
              <a:defRPr/>
            </a:pPr>
            <a:endParaRPr lang="zh-CN" altLang="en-US" sz="1400" dirty="0">
              <a:solidFill>
                <a:schemeClr val="bg1"/>
              </a:solidFill>
              <a:latin typeface="微软雅黑" panose="020B0503020204020204" pitchFamily="34" charset="-122"/>
              <a:cs typeface="微软雅黑" panose="020B0503020204020204" pitchFamily="34" charset="-122"/>
              <a:sym typeface="+mn-ea"/>
            </a:endParaRPr>
          </a:p>
          <a:p>
            <a:pPr marR="0" defTabSz="914400" fontAlgn="auto">
              <a:lnSpc>
                <a:spcPct val="160000"/>
              </a:lnSpc>
              <a:spcBef>
                <a:spcPts val="0"/>
              </a:spcBef>
              <a:spcAft>
                <a:spcPts val="0"/>
              </a:spcAft>
              <a:buClrTx/>
              <a:buSzTx/>
              <a:buFontTx/>
              <a:buNone/>
              <a:defRPr/>
            </a:pPr>
            <a:r>
              <a:rPr lang="zh-CN" altLang="en-US" sz="1400" b="1" dirty="0">
                <a:solidFill>
                  <a:schemeClr val="bg1"/>
                </a:solidFill>
                <a:latin typeface="微软雅黑" panose="020B0503020204020204" pitchFamily="34" charset="-122"/>
                <a:cs typeface="微软雅黑" panose="020B0503020204020204" pitchFamily="34" charset="-122"/>
                <a:sym typeface="+mn-ea"/>
              </a:rPr>
              <a:t>結論：</a:t>
            </a:r>
          </a:p>
          <a:p>
            <a:pPr marR="0" defTabSz="914400" fontAlgn="auto">
              <a:lnSpc>
                <a:spcPct val="160000"/>
              </a:lnSpc>
              <a:spcBef>
                <a:spcPts val="0"/>
              </a:spcBef>
              <a:spcAft>
                <a:spcPts val="0"/>
              </a:spcAft>
              <a:buClrTx/>
              <a:buSzTx/>
              <a:buFontTx/>
              <a:buNone/>
              <a:defRPr/>
            </a:pPr>
            <a:r>
              <a:rPr lang="en-US" altLang="zh-CN" sz="1400" dirty="0">
                <a:solidFill>
                  <a:schemeClr val="bg1"/>
                </a:solidFill>
                <a:latin typeface="微软雅黑" panose="020B0503020204020204" pitchFamily="34" charset="-122"/>
                <a:cs typeface="微软雅黑" panose="020B0503020204020204" pitchFamily="34" charset="-122"/>
                <a:sym typeface="+mn-ea"/>
              </a:rPr>
              <a:t>1</a:t>
            </a:r>
            <a:r>
              <a:rPr lang="zh-CN" altLang="en-US" sz="1400" dirty="0">
                <a:solidFill>
                  <a:schemeClr val="bg1"/>
                </a:solidFill>
                <a:latin typeface="微软雅黑" panose="020B0503020204020204" pitchFamily="34" charset="-122"/>
                <a:cs typeface="微软雅黑" panose="020B0503020204020204" pitchFamily="34" charset="-122"/>
                <a:sym typeface="+mn-ea"/>
              </a:rPr>
              <a:t>、採用相變蓄熱罐加地暖管方案給大棚供暖比水源熱泵直接共暖能源損耗更小</a:t>
            </a:r>
            <a:r>
              <a:rPr lang="en-US" altLang="zh-CN" sz="1400" dirty="0">
                <a:solidFill>
                  <a:schemeClr val="bg1"/>
                </a:solidFill>
                <a:latin typeface="微软雅黑" panose="020B0503020204020204" pitchFamily="34" charset="-122"/>
                <a:cs typeface="微软雅黑" panose="020B0503020204020204" pitchFamily="34" charset="-122"/>
                <a:sym typeface="+mn-ea"/>
              </a:rPr>
              <a:t>(31000-22666=8334KW</a:t>
            </a:r>
            <a:r>
              <a:rPr lang="zh-CN" altLang="en-US" sz="1400" dirty="0">
                <a:solidFill>
                  <a:schemeClr val="bg1"/>
                </a:solidFill>
                <a:latin typeface="微软雅黑" panose="020B0503020204020204" pitchFamily="34" charset="-122"/>
                <a:cs typeface="微软雅黑" panose="020B0503020204020204" pitchFamily="34" charset="-122"/>
                <a:sym typeface="+mn-ea"/>
              </a:rPr>
              <a:t>）。</a:t>
            </a:r>
            <a:endParaRPr lang="en-US" altLang="zh-CN" sz="1400" dirty="0">
              <a:solidFill>
                <a:schemeClr val="bg1"/>
              </a:solidFill>
              <a:latin typeface="微软雅黑" panose="020B0503020204020204" pitchFamily="34" charset="-122"/>
              <a:cs typeface="微软雅黑" panose="020B0503020204020204" pitchFamily="34" charset="-122"/>
              <a:sym typeface="+mn-ea"/>
            </a:endParaRPr>
          </a:p>
          <a:p>
            <a:pPr fontAlgn="auto">
              <a:lnSpc>
                <a:spcPct val="160000"/>
              </a:lnSpc>
              <a:spcBef>
                <a:spcPts val="0"/>
              </a:spcBef>
              <a:spcAft>
                <a:spcPts val="0"/>
              </a:spcAft>
              <a:defRPr/>
            </a:pPr>
            <a:r>
              <a:rPr lang="en-US" altLang="zh-CN" sz="1400" dirty="0">
                <a:solidFill>
                  <a:schemeClr val="bg1"/>
                </a:solidFill>
                <a:latin typeface="微软雅黑" panose="020B0503020204020204" pitchFamily="34" charset="-122"/>
                <a:cs typeface="微软雅黑" panose="020B0503020204020204" pitchFamily="34" charset="-122"/>
                <a:sym typeface="+mn-ea"/>
              </a:rPr>
              <a:t>2.</a:t>
            </a:r>
            <a:r>
              <a:rPr lang="zh-CN" altLang="en-US" sz="1400" dirty="0">
                <a:solidFill>
                  <a:schemeClr val="bg1"/>
                </a:solidFill>
                <a:latin typeface="微软雅黑" panose="020B0503020204020204" pitchFamily="34" charset="-122"/>
                <a:cs typeface="微软雅黑" panose="020B0503020204020204" pitchFamily="34" charset="-122"/>
                <a:sym typeface="+mn-ea"/>
              </a:rPr>
              <a:t>采用了太阳能集热</a:t>
            </a:r>
            <a:r>
              <a:rPr lang="en-US" altLang="zh-CN" sz="1400" dirty="0">
                <a:solidFill>
                  <a:schemeClr val="bg1"/>
                </a:solidFill>
                <a:latin typeface="微软雅黑" panose="020B0503020204020204" pitchFamily="34" charset="-122"/>
                <a:cs typeface="微软雅黑" panose="020B0503020204020204" pitchFamily="34" charset="-122"/>
                <a:sym typeface="+mn-ea"/>
              </a:rPr>
              <a:t>+</a:t>
            </a:r>
            <a:r>
              <a:rPr lang="zh-CN" altLang="en-US" sz="1400" dirty="0">
                <a:solidFill>
                  <a:schemeClr val="bg1"/>
                </a:solidFill>
                <a:latin typeface="微软雅黑" panose="020B0503020204020204" pitchFamily="34" charset="-122"/>
                <a:cs typeface="微软雅黑" panose="020B0503020204020204" pitchFamily="34" charset="-122"/>
                <a:sym typeface="+mn-ea"/>
              </a:rPr>
              <a:t>相变蓄热</a:t>
            </a:r>
            <a:r>
              <a:rPr lang="en-US" altLang="zh-CN" sz="1400" dirty="0">
                <a:solidFill>
                  <a:schemeClr val="bg1"/>
                </a:solidFill>
                <a:latin typeface="微软雅黑" panose="020B0503020204020204" pitchFamily="34" charset="-122"/>
                <a:cs typeface="微软雅黑" panose="020B0503020204020204" pitchFamily="34" charset="-122"/>
                <a:sym typeface="+mn-ea"/>
              </a:rPr>
              <a:t>+</a:t>
            </a:r>
            <a:r>
              <a:rPr lang="zh-CN" altLang="en-US" sz="1400" dirty="0">
                <a:solidFill>
                  <a:schemeClr val="bg1"/>
                </a:solidFill>
                <a:latin typeface="微软雅黑" panose="020B0503020204020204" pitchFamily="34" charset="-122"/>
                <a:cs typeface="微软雅黑" panose="020B0503020204020204" pitchFamily="34" charset="-122"/>
                <a:sym typeface="+mn-ea"/>
              </a:rPr>
              <a:t>地暖管方案每月节费约</a:t>
            </a:r>
            <a:r>
              <a:rPr lang="en-US" altLang="zh-CN" sz="1400" dirty="0">
                <a:solidFill>
                  <a:schemeClr val="bg1"/>
                </a:solidFill>
                <a:latin typeface="微软雅黑" panose="020B0503020204020204" pitchFamily="34" charset="-122"/>
                <a:cs typeface="微软雅黑" panose="020B0503020204020204" pitchFamily="34" charset="-122"/>
                <a:sym typeface="+mn-ea"/>
              </a:rPr>
              <a:t>18000</a:t>
            </a:r>
            <a:r>
              <a:rPr lang="zh-CN" altLang="en-US" sz="1400" dirty="0">
                <a:solidFill>
                  <a:schemeClr val="bg1"/>
                </a:solidFill>
                <a:latin typeface="微软雅黑" panose="020B0503020204020204" pitchFamily="34" charset="-122"/>
                <a:cs typeface="微软雅黑" panose="020B0503020204020204" pitchFamily="34" charset="-122"/>
                <a:sym typeface="+mn-ea"/>
              </a:rPr>
              <a:t>元。</a:t>
            </a:r>
          </a:p>
          <a:p>
            <a:pPr marR="0" defTabSz="914400" fontAlgn="auto">
              <a:lnSpc>
                <a:spcPct val="160000"/>
              </a:lnSpc>
              <a:spcBef>
                <a:spcPts val="0"/>
              </a:spcBef>
              <a:spcAft>
                <a:spcPts val="0"/>
              </a:spcAft>
              <a:buClrTx/>
              <a:buSzTx/>
              <a:buFontTx/>
              <a:buNone/>
              <a:defRPr/>
            </a:pPr>
            <a:r>
              <a:rPr lang="en-US" altLang="zh-CN" sz="1400" dirty="0">
                <a:solidFill>
                  <a:schemeClr val="bg1"/>
                </a:solidFill>
                <a:latin typeface="微软雅黑" panose="020B0503020204020204" pitchFamily="34" charset="-122"/>
                <a:cs typeface="微软雅黑" panose="020B0503020204020204" pitchFamily="34" charset="-122"/>
                <a:sym typeface="+mn-ea"/>
              </a:rPr>
              <a:t>3</a:t>
            </a:r>
            <a:r>
              <a:rPr lang="zh-CN" altLang="en-US" sz="1400" dirty="0">
                <a:solidFill>
                  <a:schemeClr val="bg1"/>
                </a:solidFill>
                <a:latin typeface="微软雅黑" panose="020B0503020204020204" pitchFamily="34" charset="-122"/>
                <a:cs typeface="微软雅黑" panose="020B0503020204020204" pitchFamily="34" charset="-122"/>
                <a:sym typeface="+mn-ea"/>
              </a:rPr>
              <a:t>、</a:t>
            </a:r>
            <a:r>
              <a:rPr lang="en-US" altLang="zh-CN" sz="1400" dirty="0">
                <a:solidFill>
                  <a:schemeClr val="bg1"/>
                </a:solidFill>
                <a:latin typeface="微软雅黑" panose="020B0503020204020204" pitchFamily="34" charset="-122"/>
                <a:cs typeface="微软雅黑" panose="020B0503020204020204" pitchFamily="34" charset="-122"/>
                <a:sym typeface="+mn-ea"/>
              </a:rPr>
              <a:t>3000</a:t>
            </a:r>
            <a:r>
              <a:rPr lang="zh-CN" altLang="en-US" sz="1400" dirty="0">
                <a:solidFill>
                  <a:schemeClr val="bg1"/>
                </a:solidFill>
                <a:latin typeface="微软雅黑" panose="020B0503020204020204" pitchFamily="34" charset="-122"/>
                <a:cs typeface="微软雅黑" panose="020B0503020204020204" pitchFamily="34" charset="-122"/>
                <a:sym typeface="+mn-ea"/>
              </a:rPr>
              <a:t>平大棚選用水源熱泵初期投入設備費用約</a:t>
            </a:r>
            <a:r>
              <a:rPr lang="en-US" altLang="zh-CN" sz="1400" dirty="0">
                <a:solidFill>
                  <a:schemeClr val="bg1"/>
                </a:solidFill>
                <a:latin typeface="微软雅黑" panose="020B0503020204020204" pitchFamily="34" charset="-122"/>
                <a:cs typeface="微软雅黑" panose="020B0503020204020204" pitchFamily="34" charset="-122"/>
                <a:sym typeface="+mn-ea"/>
              </a:rPr>
              <a:t>31</a:t>
            </a:r>
            <a:r>
              <a:rPr lang="zh-CN" altLang="en-US" sz="1400" dirty="0">
                <a:solidFill>
                  <a:schemeClr val="bg1"/>
                </a:solidFill>
                <a:latin typeface="微软雅黑" panose="020B0503020204020204" pitchFamily="34" charset="-122"/>
                <a:cs typeface="微软雅黑" panose="020B0503020204020204" pitchFamily="34" charset="-122"/>
                <a:sym typeface="+mn-ea"/>
              </a:rPr>
              <a:t>萬元。</a:t>
            </a:r>
            <a:endParaRPr lang="en-US" altLang="zh-CN" sz="1400" dirty="0">
              <a:solidFill>
                <a:schemeClr val="bg1"/>
              </a:solidFill>
              <a:latin typeface="微软雅黑" panose="020B0503020204020204" pitchFamily="34" charset="-122"/>
              <a:cs typeface="微软雅黑" panose="020B0503020204020204" pitchFamily="34" charset="-122"/>
              <a:sym typeface="+mn-ea"/>
            </a:endParaRPr>
          </a:p>
          <a:p>
            <a:pPr fontAlgn="auto">
              <a:lnSpc>
                <a:spcPct val="160000"/>
              </a:lnSpc>
              <a:spcBef>
                <a:spcPts val="0"/>
              </a:spcBef>
              <a:spcAft>
                <a:spcPts val="0"/>
              </a:spcAft>
              <a:defRPr/>
            </a:pPr>
            <a:r>
              <a:rPr lang="zh-CN" altLang="en-US" sz="1400" dirty="0">
                <a:solidFill>
                  <a:schemeClr val="bg1"/>
                </a:solidFill>
                <a:latin typeface="微软雅黑" panose="020B0503020204020204" pitchFamily="34" charset="-122"/>
                <a:cs typeface="微软雅黑" panose="020B0503020204020204" pitchFamily="34" charset="-122"/>
                <a:sym typeface="+mn-ea"/>
              </a:rPr>
              <a:t>选用后期方案，選用</a:t>
            </a:r>
            <a:r>
              <a:rPr lang="en-US" altLang="zh-CN" sz="1400" dirty="0">
                <a:solidFill>
                  <a:schemeClr val="bg1"/>
                </a:solidFill>
                <a:latin typeface="微软雅黑" panose="020B0503020204020204" pitchFamily="34" charset="-122"/>
                <a:cs typeface="微软雅黑" panose="020B0503020204020204" pitchFamily="34" charset="-122"/>
                <a:sym typeface="+mn-ea"/>
              </a:rPr>
              <a:t>450</a:t>
            </a:r>
            <a:r>
              <a:rPr lang="zh-CN" altLang="en-US" sz="1400" dirty="0">
                <a:solidFill>
                  <a:schemeClr val="bg1"/>
                </a:solidFill>
                <a:latin typeface="微软雅黑" panose="020B0503020204020204" pitchFamily="34" charset="-122"/>
                <a:cs typeface="微软雅黑" panose="020B0503020204020204" pitchFamily="34" charset="-122"/>
                <a:sym typeface="+mn-ea"/>
              </a:rPr>
              <a:t>平太陽能集熱管集熱，每平方米太陽能集熱管的材料加建設成本</a:t>
            </a:r>
            <a:r>
              <a:rPr lang="en-US" altLang="zh-CN" sz="1400" dirty="0">
                <a:solidFill>
                  <a:schemeClr val="bg1"/>
                </a:solidFill>
                <a:latin typeface="微软雅黑" panose="020B0503020204020204" pitchFamily="34" charset="-122"/>
                <a:cs typeface="微软雅黑" panose="020B0503020204020204" pitchFamily="34" charset="-122"/>
                <a:sym typeface="+mn-ea"/>
              </a:rPr>
              <a:t>550</a:t>
            </a:r>
            <a:r>
              <a:rPr lang="zh-CN" altLang="en-US" sz="1400" dirty="0">
                <a:solidFill>
                  <a:schemeClr val="bg1"/>
                </a:solidFill>
                <a:latin typeface="微软雅黑" panose="020B0503020204020204" pitchFamily="34" charset="-122"/>
                <a:cs typeface="微软雅黑" panose="020B0503020204020204" pitchFamily="34" charset="-122"/>
                <a:sym typeface="+mn-ea"/>
              </a:rPr>
              <a:t>元每平方米</a:t>
            </a:r>
            <a:r>
              <a:rPr lang="en-US" altLang="zh-CN" sz="1400" dirty="0">
                <a:solidFill>
                  <a:schemeClr val="bg1"/>
                </a:solidFill>
                <a:latin typeface="微软雅黑" panose="020B0503020204020204" pitchFamily="34" charset="-122"/>
                <a:cs typeface="微软雅黑" panose="020B0503020204020204" pitchFamily="34" charset="-122"/>
                <a:sym typeface="+mn-ea"/>
              </a:rPr>
              <a:t>,</a:t>
            </a:r>
            <a:r>
              <a:rPr lang="zh-CN" altLang="en-US" sz="1400" dirty="0">
                <a:solidFill>
                  <a:schemeClr val="bg1"/>
                </a:solidFill>
                <a:latin typeface="微软雅黑" panose="020B0503020204020204" pitchFamily="34" charset="-122"/>
                <a:cs typeface="微软雅黑" panose="020B0503020204020204" pitchFamily="34" charset="-122"/>
                <a:sym typeface="+mn-ea"/>
              </a:rPr>
              <a:t>費用是</a:t>
            </a:r>
            <a:r>
              <a:rPr lang="en-US" altLang="zh-CN" sz="1400" dirty="0">
                <a:solidFill>
                  <a:schemeClr val="bg1"/>
                </a:solidFill>
                <a:latin typeface="微软雅黑" panose="020B0503020204020204" pitchFamily="34" charset="-122"/>
                <a:cs typeface="微软雅黑" panose="020B0503020204020204" pitchFamily="34" charset="-122"/>
                <a:sym typeface="+mn-ea"/>
              </a:rPr>
              <a:t>24.75</a:t>
            </a:r>
            <a:r>
              <a:rPr lang="zh-CN" altLang="en-US" sz="1400" dirty="0">
                <a:solidFill>
                  <a:schemeClr val="bg1"/>
                </a:solidFill>
                <a:latin typeface="微软雅黑" panose="020B0503020204020204" pitchFamily="34" charset="-122"/>
                <a:cs typeface="微软雅黑" panose="020B0503020204020204" pitchFamily="34" charset="-122"/>
                <a:sym typeface="+mn-ea"/>
              </a:rPr>
              <a:t>萬元。相變蓄能設備</a:t>
            </a:r>
            <a:r>
              <a:rPr lang="en-US" altLang="zh-CN" sz="1400" dirty="0">
                <a:solidFill>
                  <a:schemeClr val="bg1"/>
                </a:solidFill>
                <a:latin typeface="微软雅黑" panose="020B0503020204020204" pitchFamily="34" charset="-122"/>
                <a:cs typeface="微软雅黑" panose="020B0503020204020204" pitchFamily="34" charset="-122"/>
                <a:sym typeface="+mn-ea"/>
              </a:rPr>
              <a:t>16</a:t>
            </a:r>
            <a:r>
              <a:rPr lang="zh-CN" altLang="en-US" sz="1400" dirty="0">
                <a:solidFill>
                  <a:schemeClr val="bg1"/>
                </a:solidFill>
                <a:latin typeface="微软雅黑" panose="020B0503020204020204" pitchFamily="34" charset="-122"/>
                <a:cs typeface="微软雅黑" panose="020B0503020204020204" pitchFamily="34" charset="-122"/>
                <a:sym typeface="+mn-ea"/>
              </a:rPr>
              <a:t>萬，電控系統</a:t>
            </a:r>
            <a:r>
              <a:rPr lang="en-US" altLang="zh-CN" sz="1400" dirty="0">
                <a:solidFill>
                  <a:schemeClr val="bg1"/>
                </a:solidFill>
                <a:latin typeface="微软雅黑" panose="020B0503020204020204" pitchFamily="34" charset="-122"/>
                <a:cs typeface="微软雅黑" panose="020B0503020204020204" pitchFamily="34" charset="-122"/>
                <a:sym typeface="+mn-ea"/>
              </a:rPr>
              <a:t>3</a:t>
            </a:r>
            <a:r>
              <a:rPr lang="zh-CN" altLang="en-US" sz="1400" dirty="0">
                <a:solidFill>
                  <a:schemeClr val="bg1"/>
                </a:solidFill>
                <a:latin typeface="微软雅黑" panose="020B0503020204020204" pitchFamily="34" charset="-122"/>
                <a:cs typeface="微软雅黑" panose="020B0503020204020204" pitchFamily="34" charset="-122"/>
                <a:sym typeface="+mn-ea"/>
              </a:rPr>
              <a:t>萬，附助設備</a:t>
            </a:r>
            <a:r>
              <a:rPr lang="en-US" altLang="zh-CN" sz="1400" dirty="0">
                <a:solidFill>
                  <a:schemeClr val="bg1"/>
                </a:solidFill>
                <a:latin typeface="微软雅黑" panose="020B0503020204020204" pitchFamily="34" charset="-122"/>
                <a:cs typeface="微软雅黑" panose="020B0503020204020204" pitchFamily="34" charset="-122"/>
                <a:sym typeface="+mn-ea"/>
              </a:rPr>
              <a:t>3</a:t>
            </a:r>
            <a:r>
              <a:rPr lang="zh-CN" altLang="en-US" sz="1400" dirty="0">
                <a:solidFill>
                  <a:schemeClr val="bg1"/>
                </a:solidFill>
                <a:latin typeface="微软雅黑" panose="020B0503020204020204" pitchFamily="34" charset="-122"/>
                <a:cs typeface="微软雅黑" panose="020B0503020204020204" pitchFamily="34" charset="-122"/>
                <a:sym typeface="+mn-ea"/>
              </a:rPr>
              <a:t>萬，安裝費用</a:t>
            </a:r>
            <a:r>
              <a:rPr lang="en-US" altLang="zh-CN" sz="1400" dirty="0">
                <a:solidFill>
                  <a:schemeClr val="bg1"/>
                </a:solidFill>
                <a:latin typeface="微软雅黑" panose="020B0503020204020204" pitchFamily="34" charset="-122"/>
                <a:cs typeface="微软雅黑" panose="020B0503020204020204" pitchFamily="34" charset="-122"/>
                <a:sym typeface="+mn-ea"/>
              </a:rPr>
              <a:t>11.5</a:t>
            </a:r>
            <a:r>
              <a:rPr lang="zh-CN" altLang="en-US" sz="1400" dirty="0">
                <a:solidFill>
                  <a:schemeClr val="bg1"/>
                </a:solidFill>
                <a:latin typeface="微软雅黑" panose="020B0503020204020204" pitchFamily="34" charset="-122"/>
                <a:cs typeface="微软雅黑" panose="020B0503020204020204" pitchFamily="34" charset="-122"/>
                <a:sym typeface="+mn-ea"/>
              </a:rPr>
              <a:t>萬。合計</a:t>
            </a:r>
            <a:r>
              <a:rPr lang="en-US" altLang="zh-CN" sz="1400" dirty="0">
                <a:solidFill>
                  <a:schemeClr val="bg1"/>
                </a:solidFill>
                <a:latin typeface="微软雅黑" panose="020B0503020204020204" pitchFamily="34" charset="-122"/>
                <a:cs typeface="微软雅黑" panose="020B0503020204020204" pitchFamily="34" charset="-122"/>
                <a:sym typeface="+mn-ea"/>
              </a:rPr>
              <a:t>58.25</a:t>
            </a:r>
            <a:r>
              <a:rPr lang="zh-CN" altLang="en-US" sz="1400" dirty="0">
                <a:solidFill>
                  <a:schemeClr val="bg1"/>
                </a:solidFill>
                <a:latin typeface="微软雅黑" panose="020B0503020204020204" pitchFamily="34" charset="-122"/>
                <a:cs typeface="微软雅黑" panose="020B0503020204020204" pitchFamily="34" charset="-122"/>
                <a:sym typeface="+mn-ea"/>
              </a:rPr>
              <a:t>萬。投資回報期約</a:t>
            </a:r>
            <a:r>
              <a:rPr lang="en-US" altLang="zh-CN" sz="1400" dirty="0">
                <a:solidFill>
                  <a:schemeClr val="bg1"/>
                </a:solidFill>
                <a:latin typeface="微软雅黑" panose="020B0503020204020204" pitchFamily="34" charset="-122"/>
                <a:cs typeface="微软雅黑" panose="020B0503020204020204" pitchFamily="34" charset="-122"/>
                <a:sym typeface="+mn-ea"/>
              </a:rPr>
              <a:t>3.5</a:t>
            </a:r>
            <a:r>
              <a:rPr lang="zh-CN" altLang="en-US" sz="1400" dirty="0">
                <a:solidFill>
                  <a:schemeClr val="bg1"/>
                </a:solidFill>
                <a:latin typeface="微软雅黑" panose="020B0503020204020204" pitchFamily="34" charset="-122"/>
                <a:cs typeface="微软雅黑" panose="020B0503020204020204" pitchFamily="34" charset="-122"/>
                <a:sym typeface="+mn-ea"/>
              </a:rPr>
              <a:t>年。</a:t>
            </a:r>
          </a:p>
          <a:p>
            <a:pPr marR="0" defTabSz="914400" fontAlgn="auto">
              <a:lnSpc>
                <a:spcPct val="160000"/>
              </a:lnSpc>
              <a:spcBef>
                <a:spcPts val="0"/>
              </a:spcBef>
              <a:spcAft>
                <a:spcPts val="0"/>
              </a:spcAft>
              <a:buClrTx/>
              <a:buSzTx/>
              <a:buFontTx/>
              <a:buNone/>
              <a:defRPr/>
            </a:pPr>
            <a:r>
              <a:rPr lang="en-US" altLang="zh-CN" sz="1400" dirty="0">
                <a:solidFill>
                  <a:schemeClr val="bg1"/>
                </a:solidFill>
                <a:latin typeface="微软雅黑" panose="020B0503020204020204" pitchFamily="34" charset="-122"/>
                <a:cs typeface="微软雅黑" panose="020B0503020204020204" pitchFamily="34" charset="-122"/>
                <a:sym typeface="+mn-ea"/>
              </a:rPr>
              <a:t>           </a:t>
            </a:r>
          </a:p>
        </p:txBody>
      </p:sp>
      <p:grpSp>
        <p:nvGrpSpPr>
          <p:cNvPr id="9" name="组合 8"/>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5"/>
              </p:custDataLst>
            </p:nvPr>
          </p:nvPicPr>
          <p:blipFill>
            <a:blip r:embed="rId9" cstate="print"/>
            <a:stretch>
              <a:fillRect/>
            </a:stretch>
          </p:blipFill>
          <p:spPr>
            <a:xfrm>
              <a:off x="17929" y="73"/>
              <a:ext cx="916" cy="623"/>
            </a:xfrm>
            <a:prstGeom prst="ellipse">
              <a:avLst/>
            </a:prstGeom>
            <a:solidFill>
              <a:schemeClr val="bg1"/>
            </a:solidFill>
          </p:spPr>
        </p:pic>
        <p:pic>
          <p:nvPicPr>
            <p:cNvPr id="11" name="picture 14"/>
            <p:cNvPicPr>
              <a:picLocks noChangeAspect="1"/>
            </p:cNvPicPr>
            <p:nvPr>
              <p:custDataLst>
                <p:tags r:id="rId6"/>
              </p:custDataLst>
            </p:nvPr>
          </p:nvPicPr>
          <p:blipFill>
            <a:blip r:embed="rId10"/>
            <a:stretch>
              <a:fillRect/>
            </a:stretch>
          </p:blipFill>
          <p:spPr>
            <a:xfrm>
              <a:off x="0" y="684"/>
              <a:ext cx="19200" cy="12"/>
            </a:xfrm>
            <a:prstGeom prst="rect">
              <a:avLst/>
            </a:prstGeom>
            <a:noFill/>
            <a:ln w="9525">
              <a:noFill/>
            </a:ln>
          </p:spPr>
        </p:pic>
      </p:grpSp>
      <p:sp>
        <p:nvSpPr>
          <p:cNvPr id="12" name="textbox 12"/>
          <p:cNvSpPr/>
          <p:nvPr>
            <p:custDataLst>
              <p:tags r:id="rId4"/>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20" name="文本框 19"/>
          <p:cNvSpPr txBox="1"/>
          <p:nvPr/>
        </p:nvSpPr>
        <p:spPr>
          <a:xfrm>
            <a:off x="287655" y="1112520"/>
            <a:ext cx="6096000" cy="423545"/>
          </a:xfrm>
          <a:prstGeom prst="rect">
            <a:avLst/>
          </a:prstGeom>
          <a:noFill/>
        </p:spPr>
        <p:txBody>
          <a:bodyPr wrap="square" rtlCol="0" anchor="t">
            <a:spAutoFit/>
          </a:bodyPr>
          <a:lstStyle/>
          <a:p>
            <a:pPr marR="0" defTabSz="914400" fontAlgn="auto">
              <a:lnSpc>
                <a:spcPct val="120000"/>
              </a:lnSpc>
              <a:spcBef>
                <a:spcPts val="0"/>
              </a:spcBef>
              <a:spcAft>
                <a:spcPts val="0"/>
              </a:spcAft>
              <a:buClrTx/>
              <a:buSzTx/>
              <a:buFontTx/>
              <a:buNone/>
              <a:defRPr/>
            </a:pPr>
            <a:r>
              <a:rPr lang="zh-CN" altLang="en-US" sz="1800" b="1">
                <a:solidFill>
                  <a:schemeClr val="bg1"/>
                </a:solidFill>
                <a:latin typeface="微软雅黑" panose="020B0503020204020204" pitchFamily="34" charset="-122"/>
                <a:cs typeface="微软雅黑" panose="020B0503020204020204" pitchFamily="34" charset="-122"/>
                <a:sym typeface="+mn-ea"/>
              </a:rPr>
              <a:t>案例二：經濟性分析</a:t>
            </a:r>
            <a:r>
              <a:rPr lang="en-US" altLang="zh-CN" sz="1800" b="1">
                <a:solidFill>
                  <a:schemeClr val="tx1"/>
                </a:solidFill>
                <a:highlight>
                  <a:srgbClr val="FFFF00"/>
                </a:highlight>
                <a:latin typeface="微软雅黑" panose="020B0503020204020204" pitchFamily="34" charset="-122"/>
                <a:cs typeface="微软雅黑" panose="020B0503020204020204" pitchFamily="34" charset="-122"/>
                <a:sym typeface="+mn-ea"/>
              </a:rPr>
              <a:t> </a:t>
            </a:r>
            <a:r>
              <a:rPr lang="en-US" altLang="zh-CN" sz="1800" b="1">
                <a:solidFill>
                  <a:schemeClr val="tx1"/>
                </a:solidFill>
                <a:latin typeface="微软雅黑" panose="020B0503020204020204" pitchFamily="34" charset="-122"/>
                <a:cs typeface="微软雅黑" panose="020B0503020204020204" pitchFamily="34" charset="-122"/>
                <a:sym typeface="+mn-ea"/>
              </a:rPr>
              <a:t> </a:t>
            </a:r>
          </a:p>
        </p:txBody>
      </p:sp>
      <p:graphicFrame>
        <p:nvGraphicFramePr>
          <p:cNvPr id="2" name="对象 1"/>
          <p:cNvGraphicFramePr/>
          <p:nvPr/>
        </p:nvGraphicFramePr>
        <p:xfrm>
          <a:off x="7457440" y="3340100"/>
          <a:ext cx="4413250" cy="2860040"/>
        </p:xfrm>
        <a:graphic>
          <a:graphicData uri="http://schemas.openxmlformats.org/presentationml/2006/ole">
            <mc:AlternateContent xmlns:mc="http://schemas.openxmlformats.org/markup-compatibility/2006">
              <mc:Choice xmlns:v="urn:schemas-microsoft-com:vml" Requires="v">
                <p:oleObj r:id="rId11" imgW="4410075" imgH="2857500" progId="Paint.Picture">
                  <p:embed/>
                </p:oleObj>
              </mc:Choice>
              <mc:Fallback>
                <p:oleObj r:id="rId11" imgW="4410075" imgH="2857500" progId="Paint.Picture">
                  <p:embed/>
                  <p:pic>
                    <p:nvPicPr>
                      <p:cNvPr id="0" name="图片 2"/>
                      <p:cNvPicPr/>
                      <p:nvPr/>
                    </p:nvPicPr>
                    <p:blipFill>
                      <a:blip r:embed="rId12"/>
                      <a:stretch>
                        <a:fillRect/>
                      </a:stretch>
                    </p:blipFill>
                    <p:spPr>
                      <a:xfrm>
                        <a:off x="7457440" y="3340100"/>
                        <a:ext cx="4413250" cy="2860040"/>
                      </a:xfrm>
                      <a:prstGeom prst="rect">
                        <a:avLst/>
                      </a:prstGeom>
                    </p:spPr>
                  </p:pic>
                </p:oleObj>
              </mc:Fallback>
            </mc:AlternateContent>
          </a:graphicData>
        </a:graphic>
      </p:graphicFrame>
      <p:pic>
        <p:nvPicPr>
          <p:cNvPr id="4" name="图片 3" descr="表2"/>
          <p:cNvPicPr>
            <a:picLocks noChangeAspect="1"/>
          </p:cNvPicPr>
          <p:nvPr/>
        </p:nvPicPr>
        <p:blipFill>
          <a:blip r:embed="rId13"/>
          <a:stretch>
            <a:fillRect/>
          </a:stretch>
        </p:blipFill>
        <p:spPr>
          <a:xfrm>
            <a:off x="7455535" y="1209675"/>
            <a:ext cx="4396105" cy="1962785"/>
          </a:xfrm>
          <a:prstGeom prst="rect">
            <a:avLst/>
          </a:prstGeom>
        </p:spPr>
      </p:pic>
    </p:spTree>
    <p:custDataLst>
      <p:tags r:id="rId1"/>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408"/>
          <p:cNvSpPr/>
          <p:nvPr>
            <p:custDataLst>
              <p:tags r:id="rId2"/>
            </p:custDataLst>
          </p:nvPr>
        </p:nvSpPr>
        <p:spPr>
          <a:xfrm>
            <a:off x="382260" y="985999"/>
            <a:ext cx="10664214" cy="585845"/>
          </a:xfrm>
          <a:prstGeom prst="rect">
            <a:avLst/>
          </a:prstGeom>
          <a:noFill/>
          <a:ln w="9525">
            <a:noFill/>
          </a:ln>
        </p:spPr>
        <p:txBody>
          <a:bodyPr/>
          <a:lstStyle/>
          <a:p>
            <a:pPr algn="just">
              <a:lnSpc>
                <a:spcPct val="110000"/>
              </a:lnSpc>
            </a:pPr>
            <a:r>
              <a:rPr lang="zh-CN" altLang="en-US" sz="186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案例四：大連富穀水產有限公司清潔供能專案初步方案</a:t>
            </a:r>
          </a:p>
        </p:txBody>
      </p:sp>
      <p:sp>
        <p:nvSpPr>
          <p:cNvPr id="5" name="任意多边形: 形状 424"/>
          <p:cNvSpPr/>
          <p:nvPr>
            <p:custDataLst>
              <p:tags r:id="rId3"/>
            </p:custDataLst>
          </p:nvPr>
        </p:nvSpPr>
        <p:spPr>
          <a:xfrm>
            <a:off x="0" y="822960"/>
            <a:ext cx="12192000" cy="571690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algn="just" defTabSz="266700">
              <a:lnSpc>
                <a:spcPct val="160000"/>
              </a:lnSpc>
              <a:spcBef>
                <a:spcPct val="0"/>
              </a:spcBef>
              <a:spcAft>
                <a:spcPct val="0"/>
              </a:spcAft>
            </a:pPr>
            <a:endParaRPr kumimoji="0" lang="zh-CN" altLang="en-US" sz="1600" b="1" i="0" u="none" strike="noStrike" kern="1200" cap="none" spc="0" normalizeH="0" baseline="0" noProof="0" dirty="0">
              <a:ln>
                <a:noFill/>
              </a:ln>
              <a:solidFill>
                <a:schemeClr val="bg1"/>
              </a:solidFill>
              <a:effectLst/>
              <a:uLnTx/>
              <a:uFillTx/>
              <a:latin typeface="+mn-lt"/>
              <a:ea typeface="+mn-ea"/>
              <a:cs typeface="+mn-cs"/>
              <a:sym typeface="+mn-ea"/>
            </a:endParaRPr>
          </a:p>
        </p:txBody>
      </p:sp>
      <p:grpSp>
        <p:nvGrpSpPr>
          <p:cNvPr id="9" name="组合 8"/>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6"/>
              </p:custDataLst>
            </p:nvPr>
          </p:nvPicPr>
          <p:blipFill>
            <a:blip r:embed="rId10" cstate="print"/>
            <a:stretch>
              <a:fillRect/>
            </a:stretch>
          </p:blipFill>
          <p:spPr>
            <a:xfrm>
              <a:off x="17929" y="73"/>
              <a:ext cx="916" cy="623"/>
            </a:xfrm>
            <a:prstGeom prst="ellipse">
              <a:avLst/>
            </a:prstGeom>
            <a:solidFill>
              <a:schemeClr val="bg1"/>
            </a:solidFill>
          </p:spPr>
        </p:pic>
        <p:pic>
          <p:nvPicPr>
            <p:cNvPr id="11" name="picture 14"/>
            <p:cNvPicPr>
              <a:picLocks noChangeAspect="1"/>
            </p:cNvPicPr>
            <p:nvPr>
              <p:custDataLst>
                <p:tags r:id="rId7"/>
              </p:custDataLst>
            </p:nvPr>
          </p:nvPicPr>
          <p:blipFill>
            <a:blip r:embed="rId11"/>
            <a:stretch>
              <a:fillRect/>
            </a:stretch>
          </p:blipFill>
          <p:spPr>
            <a:xfrm>
              <a:off x="0" y="684"/>
              <a:ext cx="19200" cy="12"/>
            </a:xfrm>
            <a:prstGeom prst="rect">
              <a:avLst/>
            </a:prstGeom>
            <a:noFill/>
            <a:ln w="9525">
              <a:noFill/>
            </a:ln>
          </p:spPr>
        </p:pic>
      </p:grpSp>
      <p:sp>
        <p:nvSpPr>
          <p:cNvPr id="12" name="textbox 12"/>
          <p:cNvSpPr/>
          <p:nvPr>
            <p:custDataLst>
              <p:tags r:id="rId4"/>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27658" name="矩形 447"/>
          <p:cNvSpPr/>
          <p:nvPr>
            <p:custDataLst>
              <p:tags r:id="rId5"/>
            </p:custDataLst>
          </p:nvPr>
        </p:nvSpPr>
        <p:spPr>
          <a:xfrm>
            <a:off x="2847779" y="5308287"/>
            <a:ext cx="922873" cy="264795"/>
          </a:xfrm>
          <a:prstGeom prst="rect">
            <a:avLst/>
          </a:prstGeom>
          <a:noFill/>
          <a:ln w="9525">
            <a:noFill/>
          </a:ln>
        </p:spPr>
        <p:txBody>
          <a:bodyPr/>
          <a:lstStyle/>
          <a:p>
            <a:pPr algn="ctr">
              <a:lnSpc>
                <a:spcPct val="130000"/>
              </a:lnSpc>
            </a:pPr>
            <a:r>
              <a:rPr lang="zh-CN" altLang="en-US" sz="1065" dirty="0">
                <a:solidFill>
                  <a:srgbClr val="053D90"/>
                </a:solidFill>
              </a:rPr>
              <a:t>省電</a:t>
            </a:r>
          </a:p>
        </p:txBody>
      </p:sp>
      <p:sp>
        <p:nvSpPr>
          <p:cNvPr id="20" name="文本框 19"/>
          <p:cNvSpPr txBox="1"/>
          <p:nvPr/>
        </p:nvSpPr>
        <p:spPr>
          <a:xfrm>
            <a:off x="466090" y="1046480"/>
            <a:ext cx="11092815" cy="2357120"/>
          </a:xfrm>
          <a:prstGeom prst="rect">
            <a:avLst/>
          </a:prstGeom>
          <a:noFill/>
        </p:spPr>
        <p:txBody>
          <a:bodyPr wrap="square" rtlCol="0" anchor="t">
            <a:noAutofit/>
          </a:bodyPr>
          <a:lstStyle/>
          <a:p>
            <a:pPr lvl="0" algn="l">
              <a:lnSpc>
                <a:spcPct val="160000"/>
              </a:lnSpc>
              <a:defRPr/>
            </a:pPr>
            <a:r>
              <a:rPr lang="zh-CN" altLang="en-US" sz="1800" b="1" dirty="0">
                <a:solidFill>
                  <a:schemeClr val="bg1"/>
                </a:solidFill>
                <a:latin typeface="微软雅黑" panose="020B0503020204020204" pitchFamily="34" charset="-122"/>
                <a:cs typeface="微软雅黑" panose="020B0503020204020204" pitchFamily="34" charset="-122"/>
                <a:sym typeface="+mn-ea"/>
              </a:rPr>
              <a:t>案例三：廣州美亞蓄冷高效機房</a:t>
            </a:r>
          </a:p>
          <a:p>
            <a:pPr algn="just" defTabSz="266700">
              <a:lnSpc>
                <a:spcPct val="160000"/>
              </a:lnSpc>
              <a:spcBef>
                <a:spcPct val="0"/>
              </a:spcBef>
              <a:spcAft>
                <a:spcPct val="0"/>
              </a:spcAft>
            </a:pPr>
            <a:r>
              <a:rPr lang="zh-CN" altLang="en-US"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廣州美亞蓄冷高效機房配置了2臺海爾300冷噸磁懸浮機組、1臺100冷噸溴化鋰機組；熱源為屋頂408㎡太陽能集熱器系統；4臺250冷噸相變儲能罐系統負責調節整個高效機房能效，在保證冷量穩定輸出的情況下，使系統以最佳工況運行，提高SCOP。</a:t>
            </a:r>
            <a:endParaRPr lang="zh-CN" altLang="en-US" sz="1800" dirty="0">
              <a:solidFill>
                <a:schemeClr val="bg1"/>
              </a:solidFill>
            </a:endParaRPr>
          </a:p>
          <a:p>
            <a:pPr lvl="0" algn="l">
              <a:lnSpc>
                <a:spcPct val="150000"/>
              </a:lnSpc>
              <a:defRPr/>
            </a:pPr>
            <a:r>
              <a:rPr lang="en-US" altLang="zh-CN" sz="1800" b="1" dirty="0">
                <a:solidFill>
                  <a:schemeClr val="bg1"/>
                </a:solidFill>
                <a:latin typeface="微软雅黑" panose="020B0503020204020204" pitchFamily="34" charset="-122"/>
                <a:cs typeface="微软雅黑" panose="020B0503020204020204" pitchFamily="34" charset="-122"/>
                <a:sym typeface="+mn-ea"/>
              </a:rPr>
              <a:t> </a:t>
            </a:r>
          </a:p>
        </p:txBody>
      </p:sp>
      <p:pic>
        <p:nvPicPr>
          <p:cNvPr id="21" name="图片 20"/>
          <p:cNvPicPr>
            <a:picLocks noChangeAspect="1"/>
          </p:cNvPicPr>
          <p:nvPr/>
        </p:nvPicPr>
        <p:blipFill>
          <a:blip r:embed="rId12" cstate="print"/>
          <a:srcRect b="11762"/>
          <a:stretch>
            <a:fillRect/>
          </a:stretch>
        </p:blipFill>
        <p:spPr>
          <a:xfrm>
            <a:off x="592904" y="3629025"/>
            <a:ext cx="4704321" cy="2539365"/>
          </a:xfrm>
          <a:prstGeom prst="rect">
            <a:avLst/>
          </a:prstGeom>
        </p:spPr>
      </p:pic>
      <p:pic>
        <p:nvPicPr>
          <p:cNvPr id="22" name="图片 21"/>
          <p:cNvPicPr>
            <a:picLocks noChangeAspect="1"/>
          </p:cNvPicPr>
          <p:nvPr/>
        </p:nvPicPr>
        <p:blipFill>
          <a:blip r:embed="rId13" cstate="print"/>
          <a:stretch>
            <a:fillRect/>
          </a:stretch>
        </p:blipFill>
        <p:spPr>
          <a:xfrm>
            <a:off x="6353507" y="3629025"/>
            <a:ext cx="4346356" cy="2534920"/>
          </a:xfrm>
          <a:prstGeom prst="rect">
            <a:avLst/>
          </a:prstGeom>
        </p:spPr>
      </p:pic>
    </p:spTree>
    <p:custDataLst>
      <p:tags r:id="rId1"/>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408"/>
          <p:cNvSpPr/>
          <p:nvPr>
            <p:custDataLst>
              <p:tags r:id="rId2"/>
            </p:custDataLst>
          </p:nvPr>
        </p:nvSpPr>
        <p:spPr>
          <a:xfrm>
            <a:off x="382260" y="985999"/>
            <a:ext cx="10664214" cy="585845"/>
          </a:xfrm>
          <a:prstGeom prst="rect">
            <a:avLst/>
          </a:prstGeom>
          <a:noFill/>
          <a:ln w="9525">
            <a:noFill/>
          </a:ln>
        </p:spPr>
        <p:txBody>
          <a:bodyPr/>
          <a:lstStyle/>
          <a:p>
            <a:pPr algn="just">
              <a:lnSpc>
                <a:spcPct val="110000"/>
              </a:lnSpc>
            </a:pPr>
            <a:r>
              <a:rPr lang="zh-CN" altLang="en-US" sz="186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案例四：大連富穀水產有限公司清潔供能專案初步方案</a:t>
            </a:r>
          </a:p>
        </p:txBody>
      </p:sp>
      <p:sp>
        <p:nvSpPr>
          <p:cNvPr id="5" name="任意多边形: 形状 424"/>
          <p:cNvSpPr/>
          <p:nvPr>
            <p:custDataLst>
              <p:tags r:id="rId3"/>
            </p:custDataLst>
          </p:nvPr>
        </p:nvSpPr>
        <p:spPr>
          <a:xfrm>
            <a:off x="0" y="822960"/>
            <a:ext cx="12192000" cy="571690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algn="just" defTabSz="266700">
              <a:lnSpc>
                <a:spcPct val="160000"/>
              </a:lnSpc>
              <a:spcBef>
                <a:spcPct val="0"/>
              </a:spcBef>
              <a:spcAft>
                <a:spcPct val="0"/>
              </a:spcAft>
            </a:pPr>
            <a:endParaRPr kumimoji="0" lang="zh-CN" altLang="en-US" sz="1600" b="1" i="0" u="none" strike="noStrike" kern="1200" cap="none" spc="0" normalizeH="0" baseline="0" noProof="0" dirty="0">
              <a:ln>
                <a:noFill/>
              </a:ln>
              <a:solidFill>
                <a:schemeClr val="bg1"/>
              </a:solidFill>
              <a:effectLst/>
              <a:uLnTx/>
              <a:uFillTx/>
              <a:latin typeface="+mn-lt"/>
              <a:ea typeface="+mn-ea"/>
              <a:cs typeface="+mn-cs"/>
              <a:sym typeface="+mn-ea"/>
            </a:endParaRPr>
          </a:p>
        </p:txBody>
      </p:sp>
      <p:grpSp>
        <p:nvGrpSpPr>
          <p:cNvPr id="9" name="组合 8"/>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6"/>
              </p:custDataLst>
            </p:nvPr>
          </p:nvPicPr>
          <p:blipFill>
            <a:blip r:embed="rId10" cstate="print"/>
            <a:stretch>
              <a:fillRect/>
            </a:stretch>
          </p:blipFill>
          <p:spPr>
            <a:xfrm>
              <a:off x="17929" y="73"/>
              <a:ext cx="916" cy="623"/>
            </a:xfrm>
            <a:prstGeom prst="ellipse">
              <a:avLst/>
            </a:prstGeom>
            <a:solidFill>
              <a:schemeClr val="bg1"/>
            </a:solidFill>
          </p:spPr>
        </p:pic>
        <p:pic>
          <p:nvPicPr>
            <p:cNvPr id="11" name="picture 14"/>
            <p:cNvPicPr>
              <a:picLocks noChangeAspect="1"/>
            </p:cNvPicPr>
            <p:nvPr>
              <p:custDataLst>
                <p:tags r:id="rId7"/>
              </p:custDataLst>
            </p:nvPr>
          </p:nvPicPr>
          <p:blipFill>
            <a:blip r:embed="rId11"/>
            <a:stretch>
              <a:fillRect/>
            </a:stretch>
          </p:blipFill>
          <p:spPr>
            <a:xfrm>
              <a:off x="0" y="684"/>
              <a:ext cx="19200" cy="12"/>
            </a:xfrm>
            <a:prstGeom prst="rect">
              <a:avLst/>
            </a:prstGeom>
            <a:noFill/>
            <a:ln w="9525">
              <a:noFill/>
            </a:ln>
          </p:spPr>
        </p:pic>
      </p:grpSp>
      <p:sp>
        <p:nvSpPr>
          <p:cNvPr id="12" name="textbox 12"/>
          <p:cNvSpPr/>
          <p:nvPr>
            <p:custDataLst>
              <p:tags r:id="rId4"/>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27658" name="矩形 447"/>
          <p:cNvSpPr/>
          <p:nvPr>
            <p:custDataLst>
              <p:tags r:id="rId5"/>
            </p:custDataLst>
          </p:nvPr>
        </p:nvSpPr>
        <p:spPr>
          <a:xfrm>
            <a:off x="2847779" y="5308287"/>
            <a:ext cx="922873" cy="264795"/>
          </a:xfrm>
          <a:prstGeom prst="rect">
            <a:avLst/>
          </a:prstGeom>
          <a:noFill/>
          <a:ln w="9525">
            <a:noFill/>
          </a:ln>
        </p:spPr>
        <p:txBody>
          <a:bodyPr/>
          <a:lstStyle/>
          <a:p>
            <a:pPr algn="ctr">
              <a:lnSpc>
                <a:spcPct val="130000"/>
              </a:lnSpc>
            </a:pPr>
            <a:r>
              <a:rPr lang="zh-CN" altLang="en-US" sz="1065" dirty="0">
                <a:solidFill>
                  <a:srgbClr val="053D90"/>
                </a:solidFill>
              </a:rPr>
              <a:t>省電</a:t>
            </a:r>
          </a:p>
        </p:txBody>
      </p:sp>
      <p:sp>
        <p:nvSpPr>
          <p:cNvPr id="20" name="文本框 19"/>
          <p:cNvSpPr txBox="1"/>
          <p:nvPr/>
        </p:nvSpPr>
        <p:spPr>
          <a:xfrm>
            <a:off x="466090" y="1046480"/>
            <a:ext cx="11092815" cy="2357120"/>
          </a:xfrm>
          <a:prstGeom prst="rect">
            <a:avLst/>
          </a:prstGeom>
          <a:noFill/>
        </p:spPr>
        <p:txBody>
          <a:bodyPr wrap="square" rtlCol="0" anchor="t">
            <a:noAutofit/>
          </a:bodyPr>
          <a:lstStyle/>
          <a:p>
            <a:pPr lvl="0" algn="l">
              <a:lnSpc>
                <a:spcPct val="160000"/>
              </a:lnSpc>
              <a:defRPr/>
            </a:pPr>
            <a:r>
              <a:rPr lang="zh-CN" altLang="en-US" sz="1800" b="1" dirty="0">
                <a:solidFill>
                  <a:schemeClr val="bg1"/>
                </a:solidFill>
                <a:latin typeface="微软雅黑" panose="020B0503020204020204" pitchFamily="34" charset="-122"/>
                <a:cs typeface="微软雅黑" panose="020B0503020204020204" pitchFamily="34" charset="-122"/>
                <a:sym typeface="+mn-ea"/>
              </a:rPr>
              <a:t>案例三：廣州美亞蓄冷高效機房</a:t>
            </a:r>
          </a:p>
          <a:p>
            <a:pPr algn="just" defTabSz="266700">
              <a:lnSpc>
                <a:spcPct val="160000"/>
              </a:lnSpc>
              <a:spcBef>
                <a:spcPct val="0"/>
              </a:spcBef>
              <a:spcAft>
                <a:spcPct val="0"/>
              </a:spcAft>
            </a:pPr>
            <a:r>
              <a:rPr lang="zh-CN" altLang="en-US" sz="16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      系统采用高效的自巡优控制策略，同时利用蓄冷罐實現削峰填谷電價差手段，最終實現節能、降費的目的；該项目作為美亞蓄能展示案例及測試平臺，</a:t>
            </a:r>
            <a:r>
              <a:rPr lang="zh-CN" altLang="en-US" sz="1600" b="1" dirty="0">
                <a:solidFill>
                  <a:srgbClr val="FFFF00"/>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系統运行工况SCOP高達6.38</a:t>
            </a:r>
            <a:r>
              <a:rPr lang="zh-CN" altLang="en-US" sz="1600" dirty="0">
                <a:solidFill>
                  <a:srgbClr val="FFFF00"/>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endParaRPr lang="zh-CN" altLang="en-US" sz="1800" b="1" dirty="0">
              <a:solidFill>
                <a:srgbClr val="FFFF00"/>
              </a:solidFill>
              <a:sym typeface="+mn-ea"/>
            </a:endParaRPr>
          </a:p>
          <a:p>
            <a:pPr algn="just" defTabSz="266700">
              <a:lnSpc>
                <a:spcPct val="160000"/>
              </a:lnSpc>
              <a:spcBef>
                <a:spcPct val="0"/>
              </a:spcBef>
              <a:spcAft>
                <a:spcPct val="0"/>
              </a:spcAft>
            </a:pPr>
            <a:endParaRPr lang="zh-CN" altLang="en-US" sz="1800" dirty="0">
              <a:solidFill>
                <a:schemeClr val="bg1"/>
              </a:solidFill>
            </a:endParaRPr>
          </a:p>
          <a:p>
            <a:pPr lvl="0" algn="l">
              <a:lnSpc>
                <a:spcPct val="150000"/>
              </a:lnSpc>
              <a:defRPr/>
            </a:pPr>
            <a:r>
              <a:rPr lang="en-US" altLang="zh-CN" sz="1800" b="1" dirty="0">
                <a:solidFill>
                  <a:schemeClr val="bg1"/>
                </a:solidFill>
                <a:latin typeface="微软雅黑" panose="020B0503020204020204" pitchFamily="34" charset="-122"/>
                <a:cs typeface="微软雅黑" panose="020B0503020204020204" pitchFamily="34" charset="-122"/>
                <a:sym typeface="+mn-ea"/>
              </a:rPr>
              <a:t> </a:t>
            </a:r>
          </a:p>
        </p:txBody>
      </p:sp>
      <p:pic>
        <p:nvPicPr>
          <p:cNvPr id="410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5999" y="3216166"/>
            <a:ext cx="5759670" cy="3074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425" y="3216166"/>
            <a:ext cx="5485942" cy="305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113251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408"/>
          <p:cNvSpPr/>
          <p:nvPr>
            <p:custDataLst>
              <p:tags r:id="rId2"/>
            </p:custDataLst>
          </p:nvPr>
        </p:nvSpPr>
        <p:spPr>
          <a:xfrm>
            <a:off x="382260" y="985999"/>
            <a:ext cx="10664214" cy="585845"/>
          </a:xfrm>
          <a:prstGeom prst="rect">
            <a:avLst/>
          </a:prstGeom>
          <a:noFill/>
          <a:ln w="9525">
            <a:noFill/>
          </a:ln>
        </p:spPr>
        <p:txBody>
          <a:bodyPr/>
          <a:lstStyle/>
          <a:p>
            <a:pPr algn="just">
              <a:lnSpc>
                <a:spcPct val="110000"/>
              </a:lnSpc>
            </a:pPr>
            <a:r>
              <a:rPr lang="zh-CN" altLang="en-US" sz="1865">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案例四：大連富穀水產有限公司清潔供能專案初步方案</a:t>
            </a:r>
          </a:p>
        </p:txBody>
      </p:sp>
      <p:sp>
        <p:nvSpPr>
          <p:cNvPr id="5" name="任意多边形: 形状 424"/>
          <p:cNvSpPr/>
          <p:nvPr>
            <p:custDataLst>
              <p:tags r:id="rId3"/>
            </p:custDataLst>
          </p:nvPr>
        </p:nvSpPr>
        <p:spPr>
          <a:xfrm>
            <a:off x="0" y="822960"/>
            <a:ext cx="12192000" cy="5753100"/>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a:lnSpc>
                <a:spcPct val="150000"/>
              </a:lnSpc>
            </a:pPr>
            <a:endParaRPr kumimoji="0" lang="zh-CN" altLang="en-US" sz="1400" b="1" i="0" u="none" strike="noStrike" kern="1200" cap="none" spc="0" normalizeH="0" baseline="0" noProof="0" dirty="0">
              <a:ln>
                <a:noFill/>
              </a:ln>
              <a:solidFill>
                <a:schemeClr val="bg1"/>
              </a:solidFill>
              <a:effectLst/>
              <a:uLnTx/>
              <a:uFillTx/>
              <a:latin typeface="+mn-lt"/>
              <a:ea typeface="+mn-ea"/>
              <a:cs typeface="+mn-cs"/>
              <a:sym typeface="+mn-ea"/>
            </a:endParaRPr>
          </a:p>
        </p:txBody>
      </p:sp>
      <p:grpSp>
        <p:nvGrpSpPr>
          <p:cNvPr id="9" name="组合 8"/>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6"/>
              </p:custDataLst>
            </p:nvPr>
          </p:nvPicPr>
          <p:blipFill>
            <a:blip r:embed="rId10" cstate="print"/>
            <a:stretch>
              <a:fillRect/>
            </a:stretch>
          </p:blipFill>
          <p:spPr>
            <a:xfrm>
              <a:off x="17929" y="73"/>
              <a:ext cx="916" cy="623"/>
            </a:xfrm>
            <a:prstGeom prst="ellipse">
              <a:avLst/>
            </a:prstGeom>
            <a:solidFill>
              <a:schemeClr val="bg1"/>
            </a:solidFill>
          </p:spPr>
        </p:pic>
        <p:pic>
          <p:nvPicPr>
            <p:cNvPr id="11" name="picture 14"/>
            <p:cNvPicPr>
              <a:picLocks noChangeAspect="1"/>
            </p:cNvPicPr>
            <p:nvPr>
              <p:custDataLst>
                <p:tags r:id="rId7"/>
              </p:custDataLst>
            </p:nvPr>
          </p:nvPicPr>
          <p:blipFill>
            <a:blip r:embed="rId11"/>
            <a:stretch>
              <a:fillRect/>
            </a:stretch>
          </p:blipFill>
          <p:spPr>
            <a:xfrm>
              <a:off x="0" y="684"/>
              <a:ext cx="19200" cy="12"/>
            </a:xfrm>
            <a:prstGeom prst="rect">
              <a:avLst/>
            </a:prstGeom>
            <a:noFill/>
            <a:ln w="9525">
              <a:noFill/>
            </a:ln>
          </p:spPr>
        </p:pic>
      </p:grpSp>
      <p:sp>
        <p:nvSpPr>
          <p:cNvPr id="12" name="textbox 12"/>
          <p:cNvSpPr/>
          <p:nvPr>
            <p:custDataLst>
              <p:tags r:id="rId4"/>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27658" name="矩形 447"/>
          <p:cNvSpPr/>
          <p:nvPr>
            <p:custDataLst>
              <p:tags r:id="rId5"/>
            </p:custDataLst>
          </p:nvPr>
        </p:nvSpPr>
        <p:spPr>
          <a:xfrm>
            <a:off x="2847779" y="5308287"/>
            <a:ext cx="922873" cy="264795"/>
          </a:xfrm>
          <a:prstGeom prst="rect">
            <a:avLst/>
          </a:prstGeom>
          <a:noFill/>
          <a:ln w="9525">
            <a:noFill/>
          </a:ln>
        </p:spPr>
        <p:txBody>
          <a:bodyPr/>
          <a:lstStyle/>
          <a:p>
            <a:pPr algn="ctr">
              <a:lnSpc>
                <a:spcPct val="130000"/>
              </a:lnSpc>
            </a:pPr>
            <a:r>
              <a:rPr lang="zh-CN" altLang="en-US" sz="1065" dirty="0">
                <a:solidFill>
                  <a:srgbClr val="053D90"/>
                </a:solidFill>
              </a:rPr>
              <a:t>省電</a:t>
            </a:r>
          </a:p>
        </p:txBody>
      </p:sp>
      <p:sp>
        <p:nvSpPr>
          <p:cNvPr id="20" name="文本框 19"/>
          <p:cNvSpPr txBox="1"/>
          <p:nvPr/>
        </p:nvSpPr>
        <p:spPr>
          <a:xfrm>
            <a:off x="314960" y="904240"/>
            <a:ext cx="5267960" cy="1065530"/>
          </a:xfrm>
          <a:prstGeom prst="rect">
            <a:avLst/>
          </a:prstGeom>
          <a:noFill/>
        </p:spPr>
        <p:txBody>
          <a:bodyPr wrap="square" rtlCol="0" anchor="t">
            <a:noAutofit/>
          </a:bodyPr>
          <a:lstStyle/>
          <a:p>
            <a:pPr lvl="0" algn="l">
              <a:lnSpc>
                <a:spcPct val="150000"/>
              </a:lnSpc>
              <a:defRPr/>
            </a:pPr>
            <a:r>
              <a:rPr lang="zh-CN" altLang="en-US" sz="1800" b="1" dirty="0">
                <a:solidFill>
                  <a:schemeClr val="bg1"/>
                </a:solidFill>
                <a:latin typeface="微软雅黑" panose="020B0503020204020204" pitchFamily="34" charset="-122"/>
                <a:cs typeface="微软雅黑" panose="020B0503020204020204" pitchFamily="34" charset="-122"/>
                <a:sym typeface="+mn-ea"/>
              </a:rPr>
              <a:t>案例四：多能互補超低能耗</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50000"/>
              </a:lnSpc>
              <a:defRPr/>
            </a:pPr>
            <a:r>
              <a:rPr lang="zh-CN" altLang="en-US" sz="1800" b="1" dirty="0">
                <a:solidFill>
                  <a:schemeClr val="bg1"/>
                </a:solidFill>
                <a:latin typeface="微软雅黑" panose="020B0503020204020204" pitchFamily="34" charset="-122"/>
                <a:cs typeface="微软雅黑" panose="020B0503020204020204" pitchFamily="34" charset="-122"/>
                <a:sym typeface="+mn-ea"/>
              </a:rPr>
              <a:t>                  相變智能溫室大棚</a:t>
            </a:r>
            <a:r>
              <a:rPr lang="zh-CN" altLang="en-US" b="1" dirty="0">
                <a:solidFill>
                  <a:schemeClr val="bg1"/>
                </a:solidFill>
                <a:latin typeface="微软雅黑" panose="020B0503020204020204" pitchFamily="34" charset="-122"/>
                <a:cs typeface="微软雅黑" panose="020B0503020204020204" pitchFamily="34" charset="-122"/>
                <a:sym typeface="+mn-ea"/>
              </a:rPr>
              <a:t>项目</a:t>
            </a:r>
            <a:endParaRPr lang="zh-CN" altLang="en-US" sz="1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defTabSz="914400" fontAlgn="auto">
              <a:lnSpc>
                <a:spcPct val="120000"/>
              </a:lnSpc>
              <a:spcBef>
                <a:spcPts val="0"/>
              </a:spcBef>
              <a:spcAft>
                <a:spcPts val="0"/>
              </a:spcAft>
              <a:buClrTx/>
              <a:buSzTx/>
              <a:buFontTx/>
              <a:buNone/>
              <a:defRPr/>
            </a:pPr>
            <a:endParaRPr lang="en-US" altLang="zh-CN" sz="1800" b="1" dirty="0">
              <a:solidFill>
                <a:schemeClr val="tx1"/>
              </a:solidFill>
              <a:latin typeface="微软雅黑" panose="020B0503020204020204" pitchFamily="34" charset="-122"/>
              <a:cs typeface="微软雅黑" panose="020B0503020204020204" pitchFamily="34" charset="-122"/>
              <a:sym typeface="+mn-ea"/>
            </a:endParaRPr>
          </a:p>
        </p:txBody>
      </p:sp>
      <p:pic>
        <p:nvPicPr>
          <p:cNvPr id="15" name="图片 14" descr="微信图片_20250309152517"/>
          <p:cNvPicPr>
            <a:picLocks noChangeAspect="1"/>
          </p:cNvPicPr>
          <p:nvPr/>
        </p:nvPicPr>
        <p:blipFill>
          <a:blip r:embed="rId12"/>
          <a:stretch>
            <a:fillRect/>
          </a:stretch>
        </p:blipFill>
        <p:spPr>
          <a:xfrm>
            <a:off x="4979035" y="915035"/>
            <a:ext cx="3390900" cy="3035935"/>
          </a:xfrm>
          <a:prstGeom prst="rect">
            <a:avLst/>
          </a:prstGeom>
        </p:spPr>
      </p:pic>
      <p:pic>
        <p:nvPicPr>
          <p:cNvPr id="17" name="图片 16" descr="5123ae24bbb6f31ae22fd7f873d536a"/>
          <p:cNvPicPr/>
          <p:nvPr/>
        </p:nvPicPr>
        <p:blipFill>
          <a:blip r:embed="rId13"/>
          <a:stretch>
            <a:fillRect/>
          </a:stretch>
        </p:blipFill>
        <p:spPr>
          <a:xfrm>
            <a:off x="8342630" y="918845"/>
            <a:ext cx="3391535" cy="3031490"/>
          </a:xfrm>
          <a:prstGeom prst="rect">
            <a:avLst/>
          </a:prstGeom>
        </p:spPr>
      </p:pic>
      <p:pic>
        <p:nvPicPr>
          <p:cNvPr id="2" name="图片 1"/>
          <p:cNvPicPr>
            <a:picLocks noChangeAspect="1"/>
          </p:cNvPicPr>
          <p:nvPr/>
        </p:nvPicPr>
        <p:blipFill>
          <a:blip r:embed="rId14"/>
          <a:stretch>
            <a:fillRect/>
          </a:stretch>
        </p:blipFill>
        <p:spPr>
          <a:xfrm>
            <a:off x="4975860" y="3994150"/>
            <a:ext cx="6755765" cy="2501265"/>
          </a:xfrm>
          <a:prstGeom prst="rect">
            <a:avLst/>
          </a:prstGeom>
        </p:spPr>
      </p:pic>
      <p:sp>
        <p:nvSpPr>
          <p:cNvPr id="3" name="文本框 2"/>
          <p:cNvSpPr txBox="1"/>
          <p:nvPr/>
        </p:nvSpPr>
        <p:spPr>
          <a:xfrm>
            <a:off x="585470" y="2849245"/>
            <a:ext cx="4058285" cy="2027555"/>
          </a:xfrm>
          <a:prstGeom prst="rect">
            <a:avLst/>
          </a:prstGeom>
          <a:noFill/>
        </p:spPr>
        <p:txBody>
          <a:bodyPr wrap="square" rtlCol="0" anchor="t">
            <a:spAutoFit/>
          </a:bodyPr>
          <a:lstStyle/>
          <a:p>
            <a:pPr>
              <a:lnSpc>
                <a:spcPct val="180000"/>
              </a:lnSpc>
            </a:pPr>
            <a:r>
              <a:rPr lang="zh-CN" altLang="en-US" sz="1400" b="1" dirty="0">
                <a:solidFill>
                  <a:schemeClr val="bg1"/>
                </a:solidFill>
                <a:effectLst/>
                <a:sym typeface="+mn-ea"/>
              </a:rPr>
              <a:t>本項目位於海南省三亞市崖州區</a:t>
            </a:r>
          </a:p>
          <a:p>
            <a:pPr>
              <a:lnSpc>
                <a:spcPct val="180000"/>
              </a:lnSpc>
            </a:pPr>
            <a:r>
              <a:rPr lang="zh-CN" altLang="en-US" sz="1400" b="1" dirty="0">
                <a:solidFill>
                  <a:schemeClr val="bg1"/>
                </a:solidFill>
                <a:effectLst/>
                <a:sym typeface="+mn-ea"/>
              </a:rPr>
              <a:t>中國農業大學三亞研究院紅旗基地</a:t>
            </a:r>
          </a:p>
          <a:p>
            <a:pPr>
              <a:lnSpc>
                <a:spcPct val="180000"/>
              </a:lnSpc>
            </a:pPr>
            <a:r>
              <a:rPr lang="zh-CN" altLang="en-US" sz="1400" b="1" dirty="0">
                <a:solidFill>
                  <a:schemeClr val="bg1"/>
                </a:solidFill>
                <a:effectLst/>
                <a:sym typeface="+mn-ea"/>
              </a:rPr>
              <a:t>已建成300平方米測試大棚，投入使用正常，</a:t>
            </a:r>
          </a:p>
          <a:p>
            <a:pPr>
              <a:lnSpc>
                <a:spcPct val="180000"/>
              </a:lnSpc>
            </a:pPr>
            <a:r>
              <a:rPr lang="zh-CN" altLang="en-US" sz="1400" b="1" dirty="0">
                <a:solidFill>
                  <a:schemeClr val="bg1"/>
                </a:solidFill>
                <a:effectLst/>
                <a:sym typeface="+mn-ea"/>
              </a:rPr>
              <a:t>目前種植農作物生長狀態良好。</a:t>
            </a:r>
            <a:endParaRPr lang="en-US" altLang="zh-CN" sz="1400" b="1" dirty="0">
              <a:solidFill>
                <a:schemeClr val="bg1"/>
              </a:solidFill>
              <a:effectLst/>
              <a:sym typeface="+mn-ea"/>
            </a:endParaRPr>
          </a:p>
          <a:p>
            <a:pPr>
              <a:lnSpc>
                <a:spcPct val="180000"/>
              </a:lnSpc>
            </a:pPr>
            <a:r>
              <a:rPr lang="en-US" altLang="zh-CN" sz="1400" b="1" dirty="0">
                <a:solidFill>
                  <a:schemeClr val="bg1"/>
                </a:solidFill>
                <a:effectLst/>
                <a:sym typeface="+mn-ea"/>
              </a:rPr>
              <a:t>2025</a:t>
            </a:r>
            <a:r>
              <a:rPr lang="zh-CN" altLang="en-US" sz="1400" b="1" dirty="0">
                <a:solidFill>
                  <a:schemeClr val="bg1"/>
                </a:solidFill>
                <a:effectLst/>
                <a:sym typeface="+mn-ea"/>
              </a:rPr>
              <a:t>年</a:t>
            </a:r>
            <a:r>
              <a:rPr lang="en-US" altLang="zh-CN" sz="1400" b="1" dirty="0">
                <a:solidFill>
                  <a:schemeClr val="bg1"/>
                </a:solidFill>
                <a:effectLst/>
                <a:sym typeface="+mn-ea"/>
              </a:rPr>
              <a:t>7</a:t>
            </a:r>
            <a:r>
              <a:rPr lang="zh-CN" altLang="en-US" sz="1400" b="1" dirty="0">
                <a:solidFill>
                  <a:schemeClr val="bg1"/>
                </a:solidFill>
                <a:effectLst/>
                <a:sym typeface="+mn-ea"/>
              </a:rPr>
              <a:t>月份開始建設</a:t>
            </a:r>
            <a:r>
              <a:rPr lang="en-US" altLang="zh-CN" sz="1400" b="1" dirty="0">
                <a:solidFill>
                  <a:schemeClr val="bg1"/>
                </a:solidFill>
                <a:effectLst/>
                <a:sym typeface="+mn-ea"/>
              </a:rPr>
              <a:t>2700</a:t>
            </a:r>
            <a:r>
              <a:rPr lang="zh-CN" altLang="en-US" sz="1400" b="1" dirty="0">
                <a:solidFill>
                  <a:schemeClr val="bg1"/>
                </a:solidFill>
                <a:sym typeface="+mn-ea"/>
              </a:rPr>
              <a:t>平方米的</a:t>
            </a:r>
            <a:r>
              <a:rPr lang="zh-CN" altLang="en-US" sz="1400" b="1" dirty="0">
                <a:solidFill>
                  <a:schemeClr val="bg1"/>
                </a:solidFill>
                <a:effectLst/>
                <a:sym typeface="+mn-ea"/>
              </a:rPr>
              <a:t>種植大棚。</a:t>
            </a:r>
          </a:p>
        </p:txBody>
      </p:sp>
    </p:spTree>
    <p:custDataLst>
      <p:tags r:id="rId1"/>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424"/>
          <p:cNvSpPr/>
          <p:nvPr>
            <p:custDataLst>
              <p:tags r:id="rId2"/>
            </p:custDataLst>
          </p:nvPr>
        </p:nvSpPr>
        <p:spPr>
          <a:xfrm>
            <a:off x="-17780" y="969645"/>
            <a:ext cx="12237085" cy="529018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grpSp>
        <p:nvGrpSpPr>
          <p:cNvPr id="9" name="组合 8"/>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4"/>
              </p:custDataLst>
            </p:nvPr>
          </p:nvPicPr>
          <p:blipFill>
            <a:blip r:embed="rId7" cstate="print"/>
            <a:stretch>
              <a:fillRect/>
            </a:stretch>
          </p:blipFill>
          <p:spPr>
            <a:xfrm>
              <a:off x="17929" y="73"/>
              <a:ext cx="916" cy="623"/>
            </a:xfrm>
            <a:prstGeom prst="ellipse">
              <a:avLst/>
            </a:prstGeom>
            <a:solidFill>
              <a:schemeClr val="bg1"/>
            </a:solidFill>
          </p:spPr>
        </p:pic>
        <p:pic>
          <p:nvPicPr>
            <p:cNvPr id="5" name="picture 14"/>
            <p:cNvPicPr>
              <a:picLocks noChangeAspect="1"/>
            </p:cNvPicPr>
            <p:nvPr>
              <p:custDataLst>
                <p:tags r:id="rId5"/>
              </p:custDataLst>
            </p:nvPr>
          </p:nvPicPr>
          <p:blipFill>
            <a:blip r:embed="rId8"/>
            <a:stretch>
              <a:fillRect/>
            </a:stretch>
          </p:blipFill>
          <p:spPr>
            <a:xfrm>
              <a:off x="0" y="684"/>
              <a:ext cx="19200" cy="12"/>
            </a:xfrm>
            <a:prstGeom prst="rect">
              <a:avLst/>
            </a:prstGeom>
            <a:noFill/>
            <a:ln w="9525">
              <a:noFill/>
            </a:ln>
          </p:spPr>
        </p:pic>
      </p:grpSp>
      <p:sp>
        <p:nvSpPr>
          <p:cNvPr id="4" name="文本框 3"/>
          <p:cNvSpPr txBox="1">
            <a:spLocks noChangeArrowheads="1"/>
          </p:cNvSpPr>
          <p:nvPr/>
        </p:nvSpPr>
        <p:spPr bwMode="auto">
          <a:xfrm>
            <a:off x="285115" y="461010"/>
            <a:ext cx="18840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Times New Roman" panose="02020603050405020304" pitchFamily="18" charset="0"/>
                <a:ea typeface="宋体" panose="02010600030101010101" pitchFamily="2" charset="-122"/>
              </a:defRPr>
            </a:lvl1pPr>
            <a:lvl2pPr marL="742950" indent="-285750">
              <a:defRPr sz="1600" b="1">
                <a:solidFill>
                  <a:schemeClr val="tx1"/>
                </a:solidFill>
                <a:latin typeface="Times New Roman" panose="02020603050405020304" pitchFamily="18" charset="0"/>
                <a:ea typeface="宋体" panose="02010600030101010101" pitchFamily="2" charset="-122"/>
              </a:defRPr>
            </a:lvl2pPr>
            <a:lvl3pPr marL="1143000" indent="-228600">
              <a:defRPr sz="1600" b="1">
                <a:solidFill>
                  <a:schemeClr val="tx1"/>
                </a:solidFill>
                <a:latin typeface="Times New Roman" panose="02020603050405020304" pitchFamily="18" charset="0"/>
                <a:ea typeface="宋体" panose="02010600030101010101" pitchFamily="2" charset="-122"/>
              </a:defRPr>
            </a:lvl3pPr>
            <a:lvl4pPr marL="1600200" indent="-228600">
              <a:defRPr sz="1600" b="1">
                <a:solidFill>
                  <a:schemeClr val="tx1"/>
                </a:solidFill>
                <a:latin typeface="Times New Roman" panose="02020603050405020304" pitchFamily="18" charset="0"/>
                <a:ea typeface="宋体" panose="02010600030101010101" pitchFamily="2" charset="-122"/>
              </a:defRPr>
            </a:lvl4pPr>
            <a:lvl5pPr marL="2057400" indent="-228600">
              <a:defRPr sz="1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noProof="0" dirty="0">
                <a:solidFill>
                  <a:prstClr val="black"/>
                </a:solidFill>
                <a:ea typeface="微软雅黑" panose="020B0503020204020204" pitchFamily="34" charset="-122"/>
                <a:cs typeface="Times New Roman" panose="02020603050405020304" pitchFamily="18" charset="0"/>
              </a:rPr>
              <a:t>项目</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背景</a:t>
            </a:r>
          </a:p>
        </p:txBody>
      </p:sp>
      <p:sp>
        <p:nvSpPr>
          <p:cNvPr id="12" name="textbox 12"/>
          <p:cNvSpPr/>
          <p:nvPr>
            <p:custDataLst>
              <p:tags r:id="rId3"/>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grpSp>
        <p:nvGrpSpPr>
          <p:cNvPr id="6" name="组合 5"/>
          <p:cNvGrpSpPr/>
          <p:nvPr/>
        </p:nvGrpSpPr>
        <p:grpSpPr>
          <a:xfrm>
            <a:off x="-156395" y="3580932"/>
            <a:ext cx="3181912" cy="2524091"/>
            <a:chOff x="1228951" y="2543731"/>
            <a:chExt cx="3181912" cy="2655540"/>
          </a:xfrm>
        </p:grpSpPr>
        <p:sp>
          <p:nvSpPr>
            <p:cNvPr id="7" name="文本框 6"/>
            <p:cNvSpPr txBox="1"/>
            <p:nvPr/>
          </p:nvSpPr>
          <p:spPr>
            <a:xfrm>
              <a:off x="1445238" y="2543731"/>
              <a:ext cx="2788367" cy="257875"/>
            </a:xfrm>
            <a:prstGeom prst="rect">
              <a:avLst/>
            </a:prstGeom>
            <a:noFill/>
          </p:spPr>
          <p:txBody>
            <a:bodyPr wrap="square">
              <a:spAutoFit/>
            </a:bodyPr>
            <a:lstStyle>
              <a:defPPr>
                <a:defRPr lang="zh-CN"/>
              </a:defPPr>
              <a:lvl1pPr marL="342900" indent="-342900">
                <a:lnSpc>
                  <a:spcPct val="100000"/>
                </a:lnSpc>
                <a:spcAft>
                  <a:spcPts val="1200"/>
                </a:spcAft>
                <a:buClr>
                  <a:srgbClr val="C00000"/>
                </a:buClr>
                <a:buSzPct val="90000"/>
                <a:buFont typeface="Wingdings" panose="05000000000000000000" pitchFamily="2" charset="2"/>
                <a:buChar char="è"/>
                <a:defRPr sz="2800" b="1" kern="100">
                  <a:solidFill>
                    <a:srgbClr val="C00000"/>
                  </a:solidFill>
                  <a:latin typeface="微软雅黑" panose="020B0503020204020204" pitchFamily="34" charset="-122"/>
                  <a:ea typeface="微软雅黑" panose="020B0503020204020204" pitchFamily="34" charset="-122"/>
                </a:defRPr>
              </a:lvl1pPr>
            </a:lstStyle>
            <a:p>
              <a:pPr marL="0" indent="0" algn="ctr">
                <a:buClrTx/>
                <a:buSzPct val="100000"/>
                <a:buNone/>
              </a:pPr>
              <a:r>
                <a:rPr lang="zh-CN" altLang="en-US" sz="1000" dirty="0">
                  <a:solidFill>
                    <a:schemeClr val="bg1"/>
                  </a:solidFill>
                </a:rPr>
                <a:t>蔬菜</a:t>
              </a:r>
            </a:p>
          </p:txBody>
        </p:sp>
        <p:sp>
          <p:nvSpPr>
            <p:cNvPr id="11" name="文本框 10"/>
            <p:cNvSpPr txBox="1"/>
            <p:nvPr/>
          </p:nvSpPr>
          <p:spPr>
            <a:xfrm>
              <a:off x="1228951" y="4941396"/>
              <a:ext cx="3181912" cy="257875"/>
            </a:xfrm>
            <a:prstGeom prst="rect">
              <a:avLst/>
            </a:prstGeom>
            <a:noFill/>
          </p:spPr>
          <p:txBody>
            <a:bodyPr wrap="square">
              <a:spAutoFit/>
            </a:bodyPr>
            <a:lstStyle>
              <a:defPPr>
                <a:defRPr lang="zh-CN"/>
              </a:defPPr>
              <a:lvl1pPr marL="342900" indent="-342900">
                <a:lnSpc>
                  <a:spcPct val="100000"/>
                </a:lnSpc>
                <a:spcAft>
                  <a:spcPts val="1200"/>
                </a:spcAft>
                <a:buClr>
                  <a:srgbClr val="C00000"/>
                </a:buClr>
                <a:buSzPct val="90000"/>
                <a:buFont typeface="Wingdings" panose="05000000000000000000" pitchFamily="2" charset="2"/>
                <a:buChar char="è"/>
                <a:defRPr sz="2800" b="1" kern="100">
                  <a:solidFill>
                    <a:srgbClr val="C00000"/>
                  </a:solidFill>
                  <a:latin typeface="微软雅黑" panose="020B0503020204020204" pitchFamily="34" charset="-122"/>
                  <a:ea typeface="微软雅黑" panose="020B0503020204020204" pitchFamily="34" charset="-122"/>
                </a:defRPr>
              </a:lvl1pPr>
            </a:lstStyle>
            <a:p>
              <a:pPr marL="0" indent="0" algn="ctr">
                <a:buClrTx/>
                <a:buSzPct val="100000"/>
                <a:buNone/>
              </a:pPr>
              <a:r>
                <a:rPr lang="zh-CN" altLang="en-US" sz="1000" dirty="0">
                  <a:solidFill>
                    <a:schemeClr val="bg1"/>
                  </a:solidFill>
                </a:rPr>
                <a:t>瓜果</a:t>
              </a:r>
              <a:endParaRPr lang="zh-CN" altLang="en-US" sz="1000" b="0" dirty="0">
                <a:solidFill>
                  <a:schemeClr val="bg1"/>
                </a:solidFill>
              </a:endParaRPr>
            </a:p>
          </p:txBody>
        </p:sp>
      </p:grpSp>
      <p:grpSp>
        <p:nvGrpSpPr>
          <p:cNvPr id="24" name="组合 23"/>
          <p:cNvGrpSpPr/>
          <p:nvPr/>
        </p:nvGrpSpPr>
        <p:grpSpPr>
          <a:xfrm>
            <a:off x="5908040" y="4922520"/>
            <a:ext cx="5962015" cy="510540"/>
            <a:chOff x="571290" y="4890612"/>
            <a:chExt cx="4888768" cy="1698033"/>
          </a:xfrm>
        </p:grpSpPr>
        <p:sp>
          <p:nvSpPr>
            <p:cNvPr id="25" name="矩形 24"/>
            <p:cNvSpPr/>
            <p:nvPr/>
          </p:nvSpPr>
          <p:spPr>
            <a:xfrm>
              <a:off x="571290" y="4890612"/>
              <a:ext cx="4888768" cy="1698033"/>
            </a:xfrm>
            <a:prstGeom prst="rect">
              <a:avLst/>
            </a:prstGeom>
            <a:solidFill>
              <a:schemeClr val="bg1"/>
            </a:solidFill>
            <a:ln w="158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810515" y="5180878"/>
              <a:ext cx="3829538" cy="1121462"/>
            </a:xfrm>
            <a:prstGeom prst="rect">
              <a:avLst/>
            </a:prstGeom>
            <a:noFill/>
          </p:spPr>
          <p:txBody>
            <a:bodyPr wrap="square">
              <a:spAutoFit/>
            </a:bodyPr>
            <a:lstStyle>
              <a:defPPr>
                <a:defRPr lang="zh-CN"/>
              </a:defPPr>
              <a:lvl1pPr marL="342900" indent="-342900">
                <a:lnSpc>
                  <a:spcPct val="100000"/>
                </a:lnSpc>
                <a:spcAft>
                  <a:spcPts val="1200"/>
                </a:spcAft>
                <a:buClr>
                  <a:srgbClr val="C00000"/>
                </a:buClr>
                <a:buSzPct val="90000"/>
                <a:buFont typeface="Wingdings" panose="05000000000000000000" pitchFamily="2" charset="2"/>
                <a:buChar char="è"/>
                <a:defRPr sz="2800" b="1" kern="100">
                  <a:solidFill>
                    <a:srgbClr val="C00000"/>
                  </a:solidFill>
                  <a:latin typeface="微软雅黑" panose="020B0503020204020204" pitchFamily="34" charset="-122"/>
                  <a:ea typeface="微软雅黑" panose="020B0503020204020204" pitchFamily="34" charset="-122"/>
                </a:defRPr>
              </a:lvl1pPr>
            </a:lstStyle>
            <a:p>
              <a:pPr marL="0" indent="0" algn="ctr">
                <a:buClrTx/>
                <a:buSzPct val="100000"/>
                <a:buNone/>
              </a:pPr>
              <a:r>
                <a:rPr lang="zh-CN" altLang="en-US" sz="1600" dirty="0">
                  <a:solidFill>
                    <a:srgbClr val="0070C0"/>
                  </a:solidFill>
                </a:rPr>
                <a:t>      重大民生需求</a:t>
              </a:r>
              <a:r>
                <a:rPr lang="zh-CN" altLang="en-US" sz="1600" b="0" dirty="0">
                  <a:solidFill>
                    <a:schemeClr val="tx1"/>
                  </a:solidFill>
                </a:rPr>
                <a:t>：夏季蔬菜瓜果等農作物短缺</a:t>
              </a:r>
            </a:p>
          </p:txBody>
        </p:sp>
      </p:grpSp>
      <p:sp>
        <p:nvSpPr>
          <p:cNvPr id="32" name="文本框 31"/>
          <p:cNvSpPr txBox="1"/>
          <p:nvPr/>
        </p:nvSpPr>
        <p:spPr>
          <a:xfrm>
            <a:off x="2550795" y="894715"/>
            <a:ext cx="6433820" cy="553085"/>
          </a:xfrm>
          <a:prstGeom prst="rect">
            <a:avLst/>
          </a:prstGeom>
          <a:noFill/>
        </p:spPr>
        <p:txBody>
          <a:bodyPr wrap="square">
            <a:spAutoFit/>
          </a:bodyPr>
          <a:lstStyle/>
          <a:p>
            <a:pPr>
              <a:lnSpc>
                <a:spcPct val="150000"/>
              </a:lnSpc>
              <a:spcAft>
                <a:spcPts val="1200"/>
              </a:spcAft>
            </a:pPr>
            <a:r>
              <a:rPr lang="zh-CN" altLang="en-US" sz="2000" b="1" kern="100" dirty="0">
                <a:solidFill>
                  <a:schemeClr val="bg1"/>
                </a:solidFill>
                <a:latin typeface="微软雅黑" panose="020B0503020204020204" pitchFamily="34" charset="-122"/>
                <a:ea typeface="微软雅黑" panose="020B0503020204020204" pitchFamily="34" charset="-122"/>
              </a:rPr>
              <a:t>海南三亞等地區</a:t>
            </a:r>
            <a:r>
              <a:rPr lang="zh-CN" altLang="en-US" sz="2000" b="1" kern="100" dirty="0">
                <a:solidFill>
                  <a:srgbClr val="FFFF00"/>
                </a:solidFill>
                <a:latin typeface="微软雅黑" panose="020B0503020204020204" pitchFamily="34" charset="-122"/>
                <a:ea typeface="微软雅黑" panose="020B0503020204020204" pitchFamily="34" charset="-122"/>
              </a:rPr>
              <a:t>夏季高溫高濕</a:t>
            </a:r>
            <a:r>
              <a:rPr lang="zh-CN" altLang="en-US" sz="2000" b="1" kern="100" dirty="0">
                <a:solidFill>
                  <a:schemeClr val="bg1"/>
                </a:solidFill>
                <a:latin typeface="微软雅黑" panose="020B0503020204020204" pitchFamily="34" charset="-122"/>
                <a:ea typeface="微软雅黑" panose="020B0503020204020204" pitchFamily="34" charset="-122"/>
              </a:rPr>
              <a:t>氣候導致</a:t>
            </a:r>
            <a:r>
              <a:rPr lang="zh-CN" altLang="en-US" sz="2000" b="1" kern="100" dirty="0">
                <a:solidFill>
                  <a:srgbClr val="FFFF00"/>
                </a:solidFill>
                <a:latin typeface="微软雅黑" panose="020B0503020204020204" pitchFamily="34" charset="-122"/>
                <a:ea typeface="微软雅黑" panose="020B0503020204020204" pitchFamily="34" charset="-122"/>
              </a:rPr>
              <a:t>農作物種植困難</a:t>
            </a:r>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716" y="1500343"/>
            <a:ext cx="2694807" cy="20232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111" y="3998118"/>
            <a:ext cx="2684456" cy="1790532"/>
          </a:xfrm>
          <a:prstGeom prst="rect">
            <a:avLst/>
          </a:prstGeom>
          <a:effectLst>
            <a:outerShdw blurRad="50800" dist="38100" dir="2700000" algn="tl" rotWithShape="0">
              <a:prstClr val="black">
                <a:alpha val="40000"/>
              </a:prstClr>
            </a:outerShdw>
          </a:effectLst>
        </p:spPr>
      </p:pic>
      <p:pic>
        <p:nvPicPr>
          <p:cNvPr id="40" name="图片 39"/>
          <p:cNvPicPr>
            <a:picLocks noChangeAspect="1"/>
          </p:cNvPicPr>
          <p:nvPr/>
        </p:nvPicPr>
        <p:blipFill>
          <a:blip r:embed="rId11"/>
          <a:stretch>
            <a:fillRect/>
          </a:stretch>
        </p:blipFill>
        <p:spPr>
          <a:xfrm>
            <a:off x="3063314" y="1508984"/>
            <a:ext cx="3434881" cy="2023213"/>
          </a:xfrm>
          <a:prstGeom prst="rect">
            <a:avLst/>
          </a:prstGeom>
          <a:effectLst>
            <a:outerShdw blurRad="50800" dist="38100" dir="5400000" algn="t" rotWithShape="0">
              <a:prstClr val="black">
                <a:alpha val="40000"/>
              </a:prstClr>
            </a:outerShdw>
          </a:effectLst>
        </p:spPr>
      </p:pic>
      <p:pic>
        <p:nvPicPr>
          <p:cNvPr id="42" name="图片 41"/>
          <p:cNvPicPr>
            <a:picLocks noChangeAspect="1"/>
          </p:cNvPicPr>
          <p:nvPr/>
        </p:nvPicPr>
        <p:blipFill>
          <a:blip r:embed="rId12" cstate="print"/>
          <a:stretch>
            <a:fillRect/>
          </a:stretch>
        </p:blipFill>
        <p:spPr bwMode="auto">
          <a:xfrm>
            <a:off x="6559550" y="1510030"/>
            <a:ext cx="5455920" cy="204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图片 43"/>
          <p:cNvPicPr>
            <a:picLocks noChangeAspect="1"/>
          </p:cNvPicPr>
          <p:nvPr/>
        </p:nvPicPr>
        <p:blipFill>
          <a:blip r:embed="rId13" cstate="print"/>
          <a:stretch>
            <a:fillRect/>
          </a:stretch>
        </p:blipFill>
        <p:spPr>
          <a:xfrm>
            <a:off x="3117215" y="4006850"/>
            <a:ext cx="2586355" cy="1793240"/>
          </a:xfrm>
          <a:prstGeom prst="rect">
            <a:avLst/>
          </a:prstGeom>
          <a:effectLst>
            <a:outerShdw blurRad="50800" dist="38100" dir="2700000" algn="tl" rotWithShape="0">
              <a:prstClr val="black">
                <a:alpha val="40000"/>
              </a:prstClr>
            </a:outerShdw>
          </a:effectLst>
        </p:spPr>
      </p:pic>
      <p:sp>
        <p:nvSpPr>
          <p:cNvPr id="46" name="文本框 45"/>
          <p:cNvSpPr txBox="1"/>
          <p:nvPr/>
        </p:nvSpPr>
        <p:spPr>
          <a:xfrm>
            <a:off x="1536249" y="3624613"/>
            <a:ext cx="6157518" cy="229870"/>
          </a:xfrm>
          <a:prstGeom prst="rect">
            <a:avLst/>
          </a:prstGeom>
          <a:noFill/>
        </p:spPr>
        <p:txBody>
          <a:bodyPr wrap="square">
            <a:spAutoFit/>
          </a:bodyPr>
          <a:lstStyle/>
          <a:p>
            <a:pPr marL="0" indent="0" algn="ctr">
              <a:buClrTx/>
              <a:buSzPct val="100000"/>
              <a:buNone/>
            </a:pPr>
            <a:r>
              <a:rPr lang="zh-CN" altLang="en-US" sz="900" b="1" dirty="0">
                <a:solidFill>
                  <a:schemeClr val="bg1"/>
                </a:solidFill>
                <a:latin typeface="微软雅黑" panose="020B0503020204020204" pitchFamily="34" charset="-122"/>
                <a:ea typeface="微软雅黑" panose="020B0503020204020204" pitchFamily="34" charset="-122"/>
              </a:rPr>
              <a:t>溫度高</a:t>
            </a:r>
          </a:p>
        </p:txBody>
      </p:sp>
      <p:sp>
        <p:nvSpPr>
          <p:cNvPr id="47" name="文本框 46"/>
          <p:cNvSpPr txBox="1"/>
          <p:nvPr/>
        </p:nvSpPr>
        <p:spPr>
          <a:xfrm>
            <a:off x="6633008" y="3620440"/>
            <a:ext cx="6157518" cy="229870"/>
          </a:xfrm>
          <a:prstGeom prst="rect">
            <a:avLst/>
          </a:prstGeom>
          <a:noFill/>
        </p:spPr>
        <p:txBody>
          <a:bodyPr wrap="square">
            <a:spAutoFit/>
          </a:bodyPr>
          <a:lstStyle/>
          <a:p>
            <a:pPr marL="0" indent="0" algn="ctr">
              <a:buClrTx/>
              <a:buSzPct val="100000"/>
              <a:buNone/>
            </a:pPr>
            <a:r>
              <a:rPr lang="zh-CN" altLang="en-US" sz="900" b="1" dirty="0">
                <a:solidFill>
                  <a:schemeClr val="bg1"/>
                </a:solidFill>
                <a:latin typeface="微软雅黑" panose="020B0503020204020204" pitchFamily="34" charset="-122"/>
                <a:ea typeface="微软雅黑" panose="020B0503020204020204" pitchFamily="34" charset="-122"/>
              </a:rPr>
              <a:t>濕度大</a:t>
            </a:r>
          </a:p>
        </p:txBody>
      </p:sp>
      <p:sp>
        <p:nvSpPr>
          <p:cNvPr id="48" name="文本框 47"/>
          <p:cNvSpPr txBox="1"/>
          <p:nvPr/>
        </p:nvSpPr>
        <p:spPr>
          <a:xfrm>
            <a:off x="3586480" y="5855335"/>
            <a:ext cx="1362710" cy="229870"/>
          </a:xfrm>
          <a:prstGeom prst="rect">
            <a:avLst/>
          </a:prstGeom>
          <a:noFill/>
        </p:spPr>
        <p:txBody>
          <a:bodyPr wrap="square">
            <a:spAutoFit/>
          </a:bodyPr>
          <a:lstStyle/>
          <a:p>
            <a:pPr marL="0" indent="0" algn="ctr">
              <a:buClrTx/>
              <a:buSzPct val="100000"/>
              <a:buNone/>
            </a:pPr>
            <a:r>
              <a:rPr lang="zh-CN" altLang="en-US" sz="900" b="1" dirty="0">
                <a:solidFill>
                  <a:schemeClr val="bg1"/>
                </a:solidFill>
                <a:latin typeface="微软雅黑" panose="020B0503020204020204" pitchFamily="34" charset="-122"/>
                <a:ea typeface="微软雅黑" panose="020B0503020204020204" pitchFamily="34" charset="-122"/>
              </a:rPr>
              <a:t>光照強</a:t>
            </a:r>
          </a:p>
        </p:txBody>
      </p:sp>
      <p:sp>
        <p:nvSpPr>
          <p:cNvPr id="49" name="文本框 48"/>
          <p:cNvSpPr txBox="1"/>
          <p:nvPr/>
        </p:nvSpPr>
        <p:spPr>
          <a:xfrm>
            <a:off x="5849620" y="4270375"/>
            <a:ext cx="6078855" cy="460375"/>
          </a:xfrm>
          <a:prstGeom prst="rect">
            <a:avLst/>
          </a:prstGeom>
          <a:noFill/>
        </p:spPr>
        <p:txBody>
          <a:bodyPr wrap="square">
            <a:spAutoFit/>
          </a:bodyPr>
          <a:lstStyle>
            <a:defPPr>
              <a:defRPr lang="zh-CN"/>
            </a:defPPr>
            <a:lvl1pPr algn="ctr">
              <a:lnSpc>
                <a:spcPct val="150000"/>
              </a:lnSpc>
              <a:spcAft>
                <a:spcPts val="1200"/>
              </a:spcAft>
              <a:defRPr sz="2400" b="1" kern="100">
                <a:latin typeface="微软雅黑" panose="020B0503020204020204" pitchFamily="34" charset="-122"/>
                <a:ea typeface="微软雅黑" panose="020B0503020204020204" pitchFamily="34" charset="-122"/>
              </a:defRPr>
            </a:lvl1pPr>
          </a:lstStyle>
          <a:p>
            <a:pPr algn="l"/>
            <a:r>
              <a:rPr lang="zh-CN" altLang="en-US" sz="1600" dirty="0">
                <a:solidFill>
                  <a:schemeClr val="bg1"/>
                </a:solidFill>
              </a:rPr>
              <a:t>造成三亞地區</a:t>
            </a:r>
            <a:r>
              <a:rPr lang="zh-CN" altLang="en-US" sz="1600" dirty="0">
                <a:solidFill>
                  <a:srgbClr val="FFFF00"/>
                </a:solidFill>
              </a:rPr>
              <a:t>空氣和土壤溫度高</a:t>
            </a:r>
            <a:r>
              <a:rPr lang="en-US" altLang="zh-CN" sz="1600" dirty="0">
                <a:solidFill>
                  <a:srgbClr val="FFFF00"/>
                </a:solidFill>
              </a:rPr>
              <a:t> </a:t>
            </a:r>
            <a:r>
              <a:rPr lang="zh-CN" altLang="en-US" sz="1600" dirty="0">
                <a:solidFill>
                  <a:srgbClr val="FFFF00"/>
                </a:solidFill>
              </a:rPr>
              <a:t>農作物水份蒸發快</a:t>
            </a:r>
            <a:r>
              <a:rPr lang="en-US" altLang="zh-CN" sz="1600" dirty="0">
                <a:solidFill>
                  <a:srgbClr val="FFFF00"/>
                </a:solidFill>
              </a:rPr>
              <a:t> </a:t>
            </a:r>
            <a:r>
              <a:rPr lang="zh-CN" altLang="en-US" sz="1600" dirty="0">
                <a:solidFill>
                  <a:srgbClr val="FFFF00"/>
                </a:solidFill>
              </a:rPr>
              <a:t>作物存活困難</a:t>
            </a:r>
          </a:p>
        </p:txBody>
      </p:sp>
    </p:spTree>
    <p:custDataLst>
      <p:tags r:id="rId1"/>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图片 26" descr="2022-P6-02"/>
          <p:cNvPicPr>
            <a:picLocks noChangeAspect="1"/>
          </p:cNvPicPr>
          <p:nvPr>
            <p:custDataLst>
              <p:tags r:id="rId1"/>
            </p:custDataLst>
          </p:nvPr>
        </p:nvPicPr>
        <p:blipFill>
          <a:blip r:embed="rId23"/>
          <a:stretch>
            <a:fillRect/>
          </a:stretch>
        </p:blipFill>
        <p:spPr>
          <a:xfrm>
            <a:off x="588963" y="231775"/>
            <a:ext cx="1341437" cy="1341438"/>
          </a:xfrm>
          <a:prstGeom prst="rect">
            <a:avLst/>
          </a:prstGeom>
          <a:noFill/>
          <a:ln w="9525">
            <a:noFill/>
          </a:ln>
        </p:spPr>
      </p:pic>
      <p:grpSp>
        <p:nvGrpSpPr>
          <p:cNvPr id="34" name="组合 33"/>
          <p:cNvGrpSpPr/>
          <p:nvPr/>
        </p:nvGrpSpPr>
        <p:grpSpPr>
          <a:xfrm>
            <a:off x="-1" y="0"/>
            <a:ext cx="3973789" cy="6858000"/>
            <a:chOff x="-1" y="0"/>
            <a:chExt cx="3143753" cy="6858000"/>
          </a:xfrm>
          <a:solidFill>
            <a:srgbClr val="053D90">
              <a:alpha val="100000"/>
            </a:srgbClr>
          </a:solidFill>
        </p:grpSpPr>
        <p:sp>
          <p:nvSpPr>
            <p:cNvPr id="35" name="矩形 34"/>
            <p:cNvSpPr/>
            <p:nvPr/>
          </p:nvSpPr>
          <p:spPr>
            <a:xfrm>
              <a:off x="-1" y="0"/>
              <a:ext cx="314375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6" name="矩形 35"/>
            <p:cNvSpPr/>
            <p:nvPr/>
          </p:nvSpPr>
          <p:spPr>
            <a:xfrm>
              <a:off x="532088" y="2436495"/>
              <a:ext cx="2200275" cy="895350"/>
            </a:xfrm>
            <a:prstGeom prst="rect">
              <a:avLst/>
            </a:prstGeom>
            <a:grpFill/>
            <a:ln>
              <a:noFill/>
            </a:ln>
          </p:spPr>
          <p:txBody>
            <a:bodyPr wrap="none" anchor="b" anchorCtr="0">
              <a:no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5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目</a:t>
              </a:r>
              <a:r>
                <a:rPr kumimoji="0" lang="en-US" altLang="zh-CN" sz="5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5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錄</a:t>
              </a:r>
              <a:endParaRPr kumimoji="0" lang="zh-CN" altLang="zh-CN" sz="4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9460" name="矩形 36"/>
          <p:cNvSpPr/>
          <p:nvPr/>
        </p:nvSpPr>
        <p:spPr>
          <a:xfrm>
            <a:off x="1222375" y="3267075"/>
            <a:ext cx="1757363" cy="569913"/>
          </a:xfrm>
          <a:prstGeom prst="rect">
            <a:avLst/>
          </a:prstGeom>
          <a:noFill/>
          <a:ln w="9525">
            <a:noFill/>
          </a:ln>
        </p:spPr>
        <p:txBody>
          <a:bodyPr wrap="none" anchor="b" anchorCtr="0"/>
          <a:lstStyle/>
          <a:p>
            <a:pPr algn="ctr"/>
            <a:r>
              <a:rPr lang="zh-CN" altLang="zh-CN" sz="2200" b="1" dirty="0">
                <a:solidFill>
                  <a:schemeClr val="bg1"/>
                </a:solidFill>
                <a:latin typeface="微软雅黑" panose="020B0503020204020204" pitchFamily="34" charset="-122"/>
              </a:rPr>
              <a:t>CONTENTS</a:t>
            </a:r>
          </a:p>
        </p:txBody>
      </p:sp>
      <p:grpSp>
        <p:nvGrpSpPr>
          <p:cNvPr id="19461" name="组合 25"/>
          <p:cNvGrpSpPr/>
          <p:nvPr>
            <p:custDataLst>
              <p:tags r:id="rId2"/>
            </p:custDataLst>
          </p:nvPr>
        </p:nvGrpSpPr>
        <p:grpSpPr>
          <a:xfrm>
            <a:off x="4597400" y="2100263"/>
            <a:ext cx="2568575" cy="752695"/>
            <a:chOff x="9407" y="809"/>
            <a:chExt cx="4046" cy="1186"/>
          </a:xfrm>
        </p:grpSpPr>
        <p:grpSp>
          <p:nvGrpSpPr>
            <p:cNvPr id="19486" name="组合 2"/>
            <p:cNvGrpSpPr/>
            <p:nvPr/>
          </p:nvGrpSpPr>
          <p:grpSpPr>
            <a:xfrm>
              <a:off x="9407" y="809"/>
              <a:ext cx="1132" cy="1186"/>
              <a:chOff x="4405776" y="2379955"/>
              <a:chExt cx="719034" cy="753256"/>
            </a:xfrm>
          </p:grpSpPr>
          <p:sp>
            <p:nvSpPr>
              <p:cNvPr id="19489" name="文本框 14"/>
              <p:cNvSpPr txBox="1"/>
              <p:nvPr>
                <p:custDataLst>
                  <p:tags r:id="rId20"/>
                </p:custDataLst>
              </p:nvPr>
            </p:nvSpPr>
            <p:spPr>
              <a:xfrm>
                <a:off x="4405776" y="2379955"/>
                <a:ext cx="719034" cy="645641"/>
              </a:xfrm>
              <a:prstGeom prst="rect">
                <a:avLst/>
              </a:prstGeom>
              <a:noFill/>
              <a:ln w="9525">
                <a:noFill/>
              </a:ln>
            </p:spPr>
            <p:txBody>
              <a:bodyPr wrap="none">
                <a:spAutoFit/>
              </a:bodyPr>
              <a:lstStyle/>
              <a:p>
                <a:r>
                  <a:rPr lang="en-US" altLang="zh-CN" sz="3600">
                    <a:solidFill>
                      <a:srgbClr val="053D90"/>
                    </a:solidFill>
                    <a:latin typeface="微软雅黑" panose="020B0503020204020204" pitchFamily="34" charset="-122"/>
                  </a:rPr>
                  <a:t>01</a:t>
                </a:r>
              </a:p>
            </p:txBody>
          </p:sp>
          <p:sp>
            <p:nvSpPr>
              <p:cNvPr id="19490" name="文本框 15"/>
              <p:cNvSpPr txBox="1"/>
              <p:nvPr>
                <p:custDataLst>
                  <p:tags r:id="rId21"/>
                </p:custDataLst>
              </p:nvPr>
            </p:nvSpPr>
            <p:spPr>
              <a:xfrm>
                <a:off x="4415938" y="2872667"/>
                <a:ext cx="649098" cy="260544"/>
              </a:xfrm>
              <a:prstGeom prst="rect">
                <a:avLst/>
              </a:prstGeom>
              <a:noFill/>
              <a:ln w="9525">
                <a:noFill/>
              </a:ln>
            </p:spPr>
            <p:txBody>
              <a:bodyPr>
                <a:spAutoFit/>
              </a:bodyPr>
              <a:lstStyle/>
              <a:p>
                <a:pPr algn="dist"/>
                <a:r>
                  <a:rPr lang="en-US" altLang="zh-CN" sz="1100">
                    <a:solidFill>
                      <a:srgbClr val="053D90"/>
                    </a:solidFill>
                    <a:latin typeface="微软雅黑" panose="020B0503020204020204" pitchFamily="34" charset="-122"/>
                  </a:rPr>
                  <a:t>PART</a:t>
                </a:r>
              </a:p>
            </p:txBody>
          </p:sp>
        </p:grpSp>
        <p:sp>
          <p:nvSpPr>
            <p:cNvPr id="53" name="文本框 52"/>
            <p:cNvSpPr txBox="1"/>
            <p:nvPr>
              <p:custDataLst>
                <p:tags r:id="rId18"/>
              </p:custDataLst>
            </p:nvPr>
          </p:nvSpPr>
          <p:spPr>
            <a:xfrm>
              <a:off x="10766" y="906"/>
              <a:ext cx="2209" cy="725"/>
            </a:xfrm>
            <a:prstGeom prst="rect">
              <a:avLst/>
            </a:prstGeom>
            <a:noFill/>
          </p:spPr>
          <p:txBody>
            <a:bodyPr wrap="none" rtlCol="0">
              <a:spAutoFit/>
            </a:bodyPr>
            <a:lstStyle/>
            <a:p>
              <a:r>
                <a:rPr lang="zh-CN" altLang="en-US" sz="2400" dirty="0">
                  <a:solidFill>
                    <a:srgbClr val="404040"/>
                  </a:solidFill>
                  <a:latin typeface="微软雅黑" panose="020B0503020204020204" pitchFamily="34" charset="-122"/>
                </a:rPr>
                <a:t>公司簡介</a:t>
              </a:r>
            </a:p>
          </p:txBody>
        </p:sp>
        <p:sp>
          <p:nvSpPr>
            <p:cNvPr id="57" name="文本框 56"/>
            <p:cNvSpPr txBox="1"/>
            <p:nvPr>
              <p:custDataLst>
                <p:tags r:id="rId19"/>
              </p:custDataLst>
            </p:nvPr>
          </p:nvSpPr>
          <p:spPr>
            <a:xfrm>
              <a:off x="10824" y="1532"/>
              <a:ext cx="2629" cy="386"/>
            </a:xfrm>
            <a:prstGeom prst="rect">
              <a:avLst/>
            </a:prstGeom>
            <a:noFill/>
          </p:spPr>
          <p:txBody>
            <a:bodyPr wrap="square" rtlCol="0">
              <a:spAutoFit/>
            </a:bodyPr>
            <a:lstStyle/>
            <a:p>
              <a:pPr marR="0" algn="dist" defTabSz="914400" fontAlgn="auto">
                <a:spcBef>
                  <a:spcPts val="0"/>
                </a:spcBef>
                <a:spcAft>
                  <a:spcPts val="0"/>
                </a:spcAft>
                <a:buClrTx/>
                <a:buSzTx/>
                <a:buFontTx/>
                <a:buNone/>
                <a:defRPr/>
              </a:pPr>
              <a:r>
                <a:rPr lang="en-US" altLang="zh-CN" sz="1000">
                  <a:solidFill>
                    <a:schemeClr val="bg2">
                      <a:lumMod val="50000"/>
                    </a:schemeClr>
                  </a:solidFill>
                  <a:latin typeface="微软雅黑" panose="020B0503020204020204" pitchFamily="34" charset="-122"/>
                  <a:ea typeface="微软雅黑" panose="020B0503020204020204" pitchFamily="34" charset="-122"/>
                  <a:sym typeface="+mn-ea"/>
                </a:rPr>
                <a:t>Enterprise introduction</a:t>
              </a:r>
              <a:endParaRPr kumimoji="0" lang="en-US" altLang="zh-CN" sz="1000" kern="1200" cap="none" spc="0" normalizeH="0" baseline="0" noProof="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19462" name="组合 76"/>
          <p:cNvGrpSpPr/>
          <p:nvPr>
            <p:custDataLst>
              <p:tags r:id="rId3"/>
            </p:custDataLst>
          </p:nvPr>
        </p:nvGrpSpPr>
        <p:grpSpPr>
          <a:xfrm>
            <a:off x="4677279" y="3837590"/>
            <a:ext cx="2569845" cy="752695"/>
            <a:chOff x="9405" y="809"/>
            <a:chExt cx="4048" cy="1186"/>
          </a:xfrm>
        </p:grpSpPr>
        <p:grpSp>
          <p:nvGrpSpPr>
            <p:cNvPr id="19481" name="组合 77"/>
            <p:cNvGrpSpPr/>
            <p:nvPr/>
          </p:nvGrpSpPr>
          <p:grpSpPr>
            <a:xfrm>
              <a:off x="9405" y="809"/>
              <a:ext cx="1132" cy="1186"/>
              <a:chOff x="4406410" y="2379955"/>
              <a:chExt cx="719358" cy="753256"/>
            </a:xfrm>
          </p:grpSpPr>
          <p:sp>
            <p:nvSpPr>
              <p:cNvPr id="19484" name="文本框 78"/>
              <p:cNvSpPr txBox="1"/>
              <p:nvPr>
                <p:custDataLst>
                  <p:tags r:id="rId16"/>
                </p:custDataLst>
              </p:nvPr>
            </p:nvSpPr>
            <p:spPr>
              <a:xfrm>
                <a:off x="4406410" y="2379955"/>
                <a:ext cx="719358" cy="645641"/>
              </a:xfrm>
              <a:prstGeom prst="rect">
                <a:avLst/>
              </a:prstGeom>
              <a:noFill/>
              <a:ln w="9525">
                <a:noFill/>
              </a:ln>
            </p:spPr>
            <p:txBody>
              <a:bodyPr wrap="none">
                <a:spAutoFit/>
              </a:bodyPr>
              <a:lstStyle/>
              <a:p>
                <a:r>
                  <a:rPr lang="en-US" altLang="zh-CN" sz="3600" dirty="0">
                    <a:solidFill>
                      <a:srgbClr val="053D90"/>
                    </a:solidFill>
                    <a:latin typeface="微软雅黑" panose="020B0503020204020204" pitchFamily="34" charset="-122"/>
                  </a:rPr>
                  <a:t>03</a:t>
                </a:r>
              </a:p>
            </p:txBody>
          </p:sp>
          <p:sp>
            <p:nvSpPr>
              <p:cNvPr id="19485" name="文本框 79"/>
              <p:cNvSpPr txBox="1"/>
              <p:nvPr>
                <p:custDataLst>
                  <p:tags r:id="rId17"/>
                </p:custDataLst>
              </p:nvPr>
            </p:nvSpPr>
            <p:spPr>
              <a:xfrm>
                <a:off x="4415938" y="2872667"/>
                <a:ext cx="649098" cy="260544"/>
              </a:xfrm>
              <a:prstGeom prst="rect">
                <a:avLst/>
              </a:prstGeom>
              <a:noFill/>
              <a:ln w="9525">
                <a:noFill/>
              </a:ln>
            </p:spPr>
            <p:txBody>
              <a:bodyPr>
                <a:spAutoFit/>
              </a:bodyPr>
              <a:lstStyle/>
              <a:p>
                <a:pPr algn="dist"/>
                <a:r>
                  <a:rPr lang="en-US" altLang="zh-CN" sz="1100">
                    <a:solidFill>
                      <a:srgbClr val="053D90"/>
                    </a:solidFill>
                    <a:latin typeface="微软雅黑" panose="020B0503020204020204" pitchFamily="34" charset="-122"/>
                  </a:rPr>
                  <a:t>PART</a:t>
                </a:r>
              </a:p>
            </p:txBody>
          </p:sp>
        </p:grpSp>
        <p:sp>
          <p:nvSpPr>
            <p:cNvPr id="81" name="文本框 80"/>
            <p:cNvSpPr txBox="1"/>
            <p:nvPr>
              <p:custDataLst>
                <p:tags r:id="rId14"/>
              </p:custDataLst>
            </p:nvPr>
          </p:nvSpPr>
          <p:spPr>
            <a:xfrm>
              <a:off x="10766" y="906"/>
              <a:ext cx="2209" cy="725"/>
            </a:xfrm>
            <a:prstGeom prst="rect">
              <a:avLst/>
            </a:prstGeom>
            <a:noFill/>
          </p:spPr>
          <p:txBody>
            <a:bodyPr wrap="none" rtlCol="0">
              <a:spAutoFit/>
            </a:bodyPr>
            <a:lstStyle/>
            <a:p>
              <a:r>
                <a:rPr lang="zh-CN" altLang="en-US" sz="2400" dirty="0">
                  <a:solidFill>
                    <a:srgbClr val="404040"/>
                  </a:solidFill>
                  <a:latin typeface="微软雅黑" panose="020B0503020204020204" pitchFamily="34" charset="-122"/>
                </a:rPr>
                <a:t>技術介紹</a:t>
              </a:r>
            </a:p>
          </p:txBody>
        </p:sp>
        <p:sp>
          <p:nvSpPr>
            <p:cNvPr id="82" name="文本框 81"/>
            <p:cNvSpPr txBox="1"/>
            <p:nvPr>
              <p:custDataLst>
                <p:tags r:id="rId15"/>
              </p:custDataLst>
            </p:nvPr>
          </p:nvSpPr>
          <p:spPr>
            <a:xfrm>
              <a:off x="10824" y="1532"/>
              <a:ext cx="2629" cy="386"/>
            </a:xfrm>
            <a:prstGeom prst="rect">
              <a:avLst/>
            </a:prstGeom>
            <a:noFill/>
          </p:spPr>
          <p:txBody>
            <a:bodyPr wrap="square" rtlCol="0">
              <a:spAutoFit/>
            </a:bodyPr>
            <a:lstStyle/>
            <a:p>
              <a:pPr marR="0" algn="dist" defTabSz="914400" fontAlgn="auto">
                <a:spcBef>
                  <a:spcPts val="0"/>
                </a:spcBef>
                <a:spcAft>
                  <a:spcPts val="0"/>
                </a:spcAft>
                <a:buClrTx/>
                <a:buSzTx/>
                <a:buFontTx/>
                <a:buNone/>
                <a:defRPr/>
              </a:pPr>
              <a:r>
                <a:rPr kumimoji="0" lang="en-US" altLang="en-GB" sz="1000" kern="1200" cap="none" spc="0" normalizeH="0" baseline="0" noProof="0" dirty="0">
                  <a:solidFill>
                    <a:schemeClr val="dk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Technical introduction</a:t>
              </a:r>
            </a:p>
          </p:txBody>
        </p:sp>
      </p:grpSp>
      <p:grpSp>
        <p:nvGrpSpPr>
          <p:cNvPr id="19464" name="组合 88"/>
          <p:cNvGrpSpPr/>
          <p:nvPr>
            <p:custDataLst>
              <p:tags r:id="rId4"/>
            </p:custDataLst>
          </p:nvPr>
        </p:nvGrpSpPr>
        <p:grpSpPr>
          <a:xfrm>
            <a:off x="7717357" y="3850474"/>
            <a:ext cx="2571114" cy="752695"/>
            <a:chOff x="9403" y="809"/>
            <a:chExt cx="4050" cy="1186"/>
          </a:xfrm>
        </p:grpSpPr>
        <p:grpSp>
          <p:nvGrpSpPr>
            <p:cNvPr id="19471" name="组合 89"/>
            <p:cNvGrpSpPr/>
            <p:nvPr/>
          </p:nvGrpSpPr>
          <p:grpSpPr>
            <a:xfrm>
              <a:off x="9403" y="809"/>
              <a:ext cx="1132" cy="1186"/>
              <a:chOff x="4405142" y="2379955"/>
              <a:chExt cx="719357" cy="753256"/>
            </a:xfrm>
          </p:grpSpPr>
          <p:sp>
            <p:nvSpPr>
              <p:cNvPr id="19474" name="文本框 90"/>
              <p:cNvSpPr txBox="1"/>
              <p:nvPr>
                <p:custDataLst>
                  <p:tags r:id="rId12"/>
                </p:custDataLst>
              </p:nvPr>
            </p:nvSpPr>
            <p:spPr>
              <a:xfrm>
                <a:off x="4405142" y="2379955"/>
                <a:ext cx="719357" cy="645641"/>
              </a:xfrm>
              <a:prstGeom prst="rect">
                <a:avLst/>
              </a:prstGeom>
              <a:noFill/>
              <a:ln w="9525">
                <a:noFill/>
              </a:ln>
            </p:spPr>
            <p:txBody>
              <a:bodyPr wrap="none">
                <a:spAutoFit/>
              </a:bodyPr>
              <a:lstStyle/>
              <a:p>
                <a:r>
                  <a:rPr lang="en-US" altLang="zh-CN" sz="3600" dirty="0">
                    <a:solidFill>
                      <a:srgbClr val="053D90"/>
                    </a:solidFill>
                    <a:latin typeface="微软雅黑" panose="020B0503020204020204" pitchFamily="34" charset="-122"/>
                  </a:rPr>
                  <a:t>04</a:t>
                </a:r>
              </a:p>
            </p:txBody>
          </p:sp>
          <p:sp>
            <p:nvSpPr>
              <p:cNvPr id="19475" name="文本框 91"/>
              <p:cNvSpPr txBox="1"/>
              <p:nvPr>
                <p:custDataLst>
                  <p:tags r:id="rId13"/>
                </p:custDataLst>
              </p:nvPr>
            </p:nvSpPr>
            <p:spPr>
              <a:xfrm>
                <a:off x="4415938" y="2872667"/>
                <a:ext cx="649098" cy="260544"/>
              </a:xfrm>
              <a:prstGeom prst="rect">
                <a:avLst/>
              </a:prstGeom>
              <a:noFill/>
              <a:ln w="9525">
                <a:noFill/>
              </a:ln>
            </p:spPr>
            <p:txBody>
              <a:bodyPr>
                <a:spAutoFit/>
              </a:bodyPr>
              <a:lstStyle/>
              <a:p>
                <a:pPr algn="dist"/>
                <a:r>
                  <a:rPr lang="en-US" altLang="zh-CN" sz="1100">
                    <a:solidFill>
                      <a:srgbClr val="053D90"/>
                    </a:solidFill>
                    <a:latin typeface="微软雅黑" panose="020B0503020204020204" pitchFamily="34" charset="-122"/>
                  </a:rPr>
                  <a:t>PART</a:t>
                </a:r>
              </a:p>
            </p:txBody>
          </p:sp>
        </p:grpSp>
        <p:sp>
          <p:nvSpPr>
            <p:cNvPr id="93" name="文本框 92"/>
            <p:cNvSpPr txBox="1"/>
            <p:nvPr>
              <p:custDataLst>
                <p:tags r:id="rId10"/>
              </p:custDataLst>
            </p:nvPr>
          </p:nvSpPr>
          <p:spPr>
            <a:xfrm>
              <a:off x="10766" y="906"/>
              <a:ext cx="2230" cy="727"/>
            </a:xfrm>
            <a:prstGeom prst="rect">
              <a:avLst/>
            </a:prstGeom>
            <a:noFill/>
          </p:spPr>
          <p:txBody>
            <a:bodyPr wrap="none" rtlCol="0">
              <a:spAutoFit/>
            </a:bodyPr>
            <a:lstStyle/>
            <a:p>
              <a:r>
                <a:rPr lang="zh-CN" altLang="en-US" sz="2400" dirty="0">
                  <a:solidFill>
                    <a:srgbClr val="404040"/>
                  </a:solidFill>
                  <a:latin typeface="微软雅黑" panose="020B0503020204020204" pitchFamily="34" charset="-122"/>
                </a:rPr>
                <a:t>项目案例</a:t>
              </a:r>
            </a:p>
          </p:txBody>
        </p:sp>
        <p:sp>
          <p:nvSpPr>
            <p:cNvPr id="94" name="文本框 93"/>
            <p:cNvSpPr txBox="1"/>
            <p:nvPr>
              <p:custDataLst>
                <p:tags r:id="rId11"/>
              </p:custDataLst>
            </p:nvPr>
          </p:nvSpPr>
          <p:spPr>
            <a:xfrm>
              <a:off x="10824" y="1532"/>
              <a:ext cx="2629" cy="386"/>
            </a:xfrm>
            <a:prstGeom prst="rect">
              <a:avLst/>
            </a:prstGeom>
            <a:noFill/>
          </p:spPr>
          <p:txBody>
            <a:bodyPr wrap="square" rtlCol="0">
              <a:spAutoFit/>
            </a:bodyPr>
            <a:lstStyle/>
            <a:p>
              <a:pPr marR="0" algn="dist" defTabSz="914400" fontAlgn="auto">
                <a:spcBef>
                  <a:spcPts val="0"/>
                </a:spcBef>
                <a:spcAft>
                  <a:spcPts val="0"/>
                </a:spcAft>
                <a:buClrTx/>
                <a:buSzTx/>
                <a:buFontTx/>
                <a:buNone/>
                <a:defRPr/>
              </a:pPr>
              <a:r>
                <a:rPr kumimoji="0" lang="en-US" altLang="en-GB" sz="1000" kern="1200" cap="none" spc="0" normalizeH="0" baseline="0" noProof="0" dirty="0">
                  <a:solidFill>
                    <a:schemeClr val="dk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Application area</a:t>
              </a:r>
            </a:p>
          </p:txBody>
        </p:sp>
      </p:grpSp>
      <p:grpSp>
        <p:nvGrpSpPr>
          <p:cNvPr id="40" name="组合 76"/>
          <p:cNvGrpSpPr/>
          <p:nvPr>
            <p:custDataLst>
              <p:tags r:id="rId5"/>
            </p:custDataLst>
          </p:nvPr>
        </p:nvGrpSpPr>
        <p:grpSpPr>
          <a:xfrm>
            <a:off x="7717358" y="2072322"/>
            <a:ext cx="2569845" cy="753110"/>
            <a:chOff x="9405" y="813"/>
            <a:chExt cx="4048" cy="1187"/>
          </a:xfrm>
        </p:grpSpPr>
        <p:grpSp>
          <p:nvGrpSpPr>
            <p:cNvPr id="41" name="组合 77"/>
            <p:cNvGrpSpPr/>
            <p:nvPr/>
          </p:nvGrpSpPr>
          <p:grpSpPr>
            <a:xfrm>
              <a:off x="9405" y="813"/>
              <a:ext cx="1132" cy="1187"/>
              <a:chOff x="4406406" y="2379955"/>
              <a:chExt cx="719360" cy="753036"/>
            </a:xfrm>
          </p:grpSpPr>
          <p:sp>
            <p:nvSpPr>
              <p:cNvPr id="44" name="文本框 78"/>
              <p:cNvSpPr txBox="1"/>
              <p:nvPr>
                <p:custDataLst>
                  <p:tags r:id="rId8"/>
                </p:custDataLst>
              </p:nvPr>
            </p:nvSpPr>
            <p:spPr>
              <a:xfrm>
                <a:off x="4406406" y="2379955"/>
                <a:ext cx="719360" cy="645097"/>
              </a:xfrm>
              <a:prstGeom prst="rect">
                <a:avLst/>
              </a:prstGeom>
              <a:noFill/>
              <a:ln w="9525">
                <a:noFill/>
              </a:ln>
            </p:spPr>
            <p:txBody>
              <a:bodyPr wrap="none">
                <a:spAutoFit/>
              </a:bodyPr>
              <a:lstStyle/>
              <a:p>
                <a:r>
                  <a:rPr lang="en-US" altLang="zh-CN" sz="3600" dirty="0">
                    <a:solidFill>
                      <a:srgbClr val="053D90"/>
                    </a:solidFill>
                    <a:latin typeface="微软雅黑" panose="020B0503020204020204" pitchFamily="34" charset="-122"/>
                  </a:rPr>
                  <a:t>02</a:t>
                </a:r>
              </a:p>
            </p:txBody>
          </p:sp>
          <p:sp>
            <p:nvSpPr>
              <p:cNvPr id="45" name="文本框 79"/>
              <p:cNvSpPr txBox="1"/>
              <p:nvPr>
                <p:custDataLst>
                  <p:tags r:id="rId9"/>
                </p:custDataLst>
              </p:nvPr>
            </p:nvSpPr>
            <p:spPr>
              <a:xfrm>
                <a:off x="4415938" y="2872667"/>
                <a:ext cx="649098" cy="260324"/>
              </a:xfrm>
              <a:prstGeom prst="rect">
                <a:avLst/>
              </a:prstGeom>
              <a:noFill/>
              <a:ln w="9525">
                <a:noFill/>
              </a:ln>
            </p:spPr>
            <p:txBody>
              <a:bodyPr>
                <a:spAutoFit/>
              </a:bodyPr>
              <a:lstStyle/>
              <a:p>
                <a:pPr algn="dist"/>
                <a:r>
                  <a:rPr lang="en-US" altLang="zh-CN" sz="1100">
                    <a:solidFill>
                      <a:srgbClr val="053D90"/>
                    </a:solidFill>
                    <a:latin typeface="微软雅黑" panose="020B0503020204020204" pitchFamily="34" charset="-122"/>
                  </a:rPr>
                  <a:t>PART</a:t>
                </a:r>
              </a:p>
            </p:txBody>
          </p:sp>
        </p:grpSp>
        <p:sp>
          <p:nvSpPr>
            <p:cNvPr id="42" name="文本框 80"/>
            <p:cNvSpPr txBox="1"/>
            <p:nvPr>
              <p:custDataLst>
                <p:tags r:id="rId6"/>
              </p:custDataLst>
            </p:nvPr>
          </p:nvSpPr>
          <p:spPr>
            <a:xfrm>
              <a:off x="10766" y="906"/>
              <a:ext cx="2209" cy="725"/>
            </a:xfrm>
            <a:prstGeom prst="rect">
              <a:avLst/>
            </a:prstGeom>
            <a:noFill/>
          </p:spPr>
          <p:txBody>
            <a:bodyPr wrap="none" rtlCol="0">
              <a:spAutoFit/>
            </a:bodyPr>
            <a:lstStyle/>
            <a:p>
              <a:r>
                <a:rPr lang="zh-CN" altLang="en-US" sz="2400" dirty="0">
                  <a:solidFill>
                    <a:srgbClr val="404040"/>
                  </a:solidFill>
                  <a:latin typeface="微软雅黑" panose="020B0503020204020204" pitchFamily="34" charset="-122"/>
                </a:rPr>
                <a:t>產品介紹</a:t>
              </a:r>
            </a:p>
          </p:txBody>
        </p:sp>
        <p:sp>
          <p:nvSpPr>
            <p:cNvPr id="43" name="文本框 81"/>
            <p:cNvSpPr txBox="1"/>
            <p:nvPr>
              <p:custDataLst>
                <p:tags r:id="rId7"/>
              </p:custDataLst>
            </p:nvPr>
          </p:nvSpPr>
          <p:spPr>
            <a:xfrm>
              <a:off x="10824" y="1532"/>
              <a:ext cx="2629" cy="386"/>
            </a:xfrm>
            <a:prstGeom prst="rect">
              <a:avLst/>
            </a:prstGeom>
            <a:noFill/>
          </p:spPr>
          <p:txBody>
            <a:bodyPr wrap="square" rtlCol="0">
              <a:spAutoFit/>
            </a:bodyPr>
            <a:lstStyle/>
            <a:p>
              <a:pPr marR="0" algn="dist" defTabSz="914400" fontAlgn="auto">
                <a:spcBef>
                  <a:spcPts val="0"/>
                </a:spcBef>
                <a:spcAft>
                  <a:spcPts val="0"/>
                </a:spcAft>
                <a:buClrTx/>
                <a:buSzTx/>
                <a:buFontTx/>
                <a:buNone/>
                <a:defRPr/>
              </a:pPr>
              <a:r>
                <a:rPr kumimoji="0" lang="en-US" altLang="en-GB" sz="1000" kern="1200" cap="none" spc="0" normalizeH="0" baseline="0" noProof="0" dirty="0">
                  <a:solidFill>
                    <a:schemeClr val="dk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Product presentation</a:t>
              </a:r>
            </a:p>
          </p:txBody>
        </p:sp>
      </p:gr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圆角 47"/>
          <p:cNvSpPr/>
          <p:nvPr/>
        </p:nvSpPr>
        <p:spPr>
          <a:xfrm>
            <a:off x="2245492" y="2911921"/>
            <a:ext cx="8345347" cy="1284883"/>
          </a:xfrm>
          <a:prstGeom prst="roundRect">
            <a:avLst/>
          </a:prstGeom>
          <a:solidFill>
            <a:srgbClr val="EBF6DE"/>
          </a:solidFill>
          <a:ln w="19050">
            <a:solidFill>
              <a:srgbClr val="00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 name="文本框 1"/>
          <p:cNvSpPr txBox="1">
            <a:spLocks noChangeArrowheads="1"/>
          </p:cNvSpPr>
          <p:nvPr/>
        </p:nvSpPr>
        <p:spPr bwMode="auto">
          <a:xfrm>
            <a:off x="374244" y="496550"/>
            <a:ext cx="884315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Times New Roman" panose="02020603050405020304" pitchFamily="18" charset="0"/>
                <a:ea typeface="宋体" panose="02010600030101010101" pitchFamily="2" charset="-122"/>
              </a:defRPr>
            </a:lvl1pPr>
            <a:lvl2pPr marL="742950" indent="-285750">
              <a:defRPr sz="1600" b="1">
                <a:solidFill>
                  <a:schemeClr val="tx1"/>
                </a:solidFill>
                <a:latin typeface="Times New Roman" panose="02020603050405020304" pitchFamily="18" charset="0"/>
                <a:ea typeface="宋体" panose="02010600030101010101" pitchFamily="2" charset="-122"/>
              </a:defRPr>
            </a:lvl2pPr>
            <a:lvl3pPr marL="1143000" indent="-228600">
              <a:defRPr sz="1600" b="1">
                <a:solidFill>
                  <a:schemeClr val="tx1"/>
                </a:solidFill>
                <a:latin typeface="Times New Roman" panose="02020603050405020304" pitchFamily="18" charset="0"/>
                <a:ea typeface="宋体" panose="02010600030101010101" pitchFamily="2" charset="-122"/>
              </a:defRPr>
            </a:lvl3pPr>
            <a:lvl4pPr marL="1600200" indent="-228600">
              <a:defRPr sz="1600" b="1">
                <a:solidFill>
                  <a:schemeClr val="tx1"/>
                </a:solidFill>
                <a:latin typeface="Times New Roman" panose="02020603050405020304" pitchFamily="18" charset="0"/>
                <a:ea typeface="宋体" panose="02010600030101010101" pitchFamily="2" charset="-122"/>
              </a:defRPr>
            </a:lvl4pPr>
            <a:lvl5pPr marL="2057400" indent="-228600">
              <a:defRPr sz="16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1600" b="1">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研究背景</a:t>
            </a:r>
          </a:p>
        </p:txBody>
      </p:sp>
      <p:grpSp>
        <p:nvGrpSpPr>
          <p:cNvPr id="21" name="组合 20"/>
          <p:cNvGrpSpPr/>
          <p:nvPr/>
        </p:nvGrpSpPr>
        <p:grpSpPr>
          <a:xfrm>
            <a:off x="2499322" y="1623528"/>
            <a:ext cx="7837679" cy="275590"/>
            <a:chOff x="2303667" y="2005114"/>
            <a:chExt cx="7837679" cy="275590"/>
          </a:xfrm>
        </p:grpSpPr>
        <p:sp>
          <p:nvSpPr>
            <p:cNvPr id="4" name="文本框 3"/>
            <p:cNvSpPr txBox="1"/>
            <p:nvPr/>
          </p:nvSpPr>
          <p:spPr>
            <a:xfrm>
              <a:off x="2303667" y="2005114"/>
              <a:ext cx="2016000" cy="27559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zh-CN" altLang="en-US" sz="1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一、儲能</a:t>
              </a:r>
              <a:r>
                <a:rPr lang="zh-CN"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材料與結構韌性</a:t>
              </a:r>
            </a:p>
          </p:txBody>
        </p:sp>
        <p:sp>
          <p:nvSpPr>
            <p:cNvPr id="6" name="文本框 5"/>
            <p:cNvSpPr txBox="1"/>
            <p:nvPr/>
          </p:nvSpPr>
          <p:spPr>
            <a:xfrm>
              <a:off x="5214507" y="2005114"/>
              <a:ext cx="2016000" cy="27559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zh-CN" altLang="en-US"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二、</a:t>
              </a:r>
              <a:r>
                <a:rPr lang="zh-CN"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高品質快速</a:t>
              </a:r>
              <a:r>
                <a:rPr lang="zh-CN" altLang="en-US" sz="12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構建</a:t>
              </a:r>
              <a:r>
                <a:rPr lang="zh-CN"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技術</a:t>
              </a:r>
            </a:p>
          </p:txBody>
        </p:sp>
        <p:sp>
          <p:nvSpPr>
            <p:cNvPr id="8" name="文本框 7"/>
            <p:cNvSpPr txBox="1"/>
            <p:nvPr/>
          </p:nvSpPr>
          <p:spPr>
            <a:xfrm>
              <a:off x="8125346" y="2005114"/>
              <a:ext cx="2016000" cy="27559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zh-CN" altLang="en-US"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三、</a:t>
              </a:r>
              <a:r>
                <a:rPr lang="zh-CN"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綠色建築與新能源</a:t>
              </a:r>
            </a:p>
          </p:txBody>
        </p:sp>
      </p:grpSp>
      <p:sp>
        <p:nvSpPr>
          <p:cNvPr id="10" name="文本框 9"/>
          <p:cNvSpPr txBox="1"/>
          <p:nvPr/>
        </p:nvSpPr>
        <p:spPr>
          <a:xfrm>
            <a:off x="5063015" y="3304582"/>
            <a:ext cx="2738015" cy="4603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zh-CN" altLang="en-US"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四、超低能耗智能</a:t>
            </a:r>
            <a:endParaRPr lang="en-US" altLang="zh-CN"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2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溫室大棚集成系統</a:t>
            </a:r>
            <a:r>
              <a:rPr lang="zh-CN" altLang="zh-CN" sz="1200" b="1" kern="100" dirty="0">
                <a:solidFill>
                  <a:schemeClr val="bg1"/>
                </a:solidFill>
                <a:effectLst/>
                <a:latin typeface="微软雅黑" panose="020B0503020204020204" pitchFamily="34" charset="-122"/>
                <a:ea typeface="微软雅黑" panose="020B0503020204020204" pitchFamily="34" charset="-122"/>
              </a:rPr>
              <a:t> </a:t>
            </a:r>
          </a:p>
        </p:txBody>
      </p:sp>
      <p:sp>
        <p:nvSpPr>
          <p:cNvPr id="12" name="文本框 11"/>
          <p:cNvSpPr txBox="1"/>
          <p:nvPr/>
        </p:nvSpPr>
        <p:spPr>
          <a:xfrm>
            <a:off x="2451423" y="4783035"/>
            <a:ext cx="2340000" cy="30670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defPPr>
              <a:defRPr lang="zh-CN"/>
            </a:defPPr>
            <a:lvl1pPr algn="ctr">
              <a:defRPr b="1" kern="100">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400" dirty="0">
                <a:solidFill>
                  <a:schemeClr val="bg1"/>
                </a:solidFill>
              </a:rPr>
              <a:t>五、系統運行</a:t>
            </a:r>
          </a:p>
        </p:txBody>
      </p:sp>
      <p:sp>
        <p:nvSpPr>
          <p:cNvPr id="14" name="文本框 13"/>
          <p:cNvSpPr txBox="1"/>
          <p:nvPr/>
        </p:nvSpPr>
        <p:spPr>
          <a:xfrm>
            <a:off x="7588086" y="4803418"/>
            <a:ext cx="2910840" cy="30670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zh-CN" altLang="en-US" sz="1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六、智能控制</a:t>
            </a:r>
          </a:p>
        </p:txBody>
      </p:sp>
      <p:sp>
        <p:nvSpPr>
          <p:cNvPr id="15" name="文本框 14"/>
          <p:cNvSpPr txBox="1"/>
          <p:nvPr/>
        </p:nvSpPr>
        <p:spPr>
          <a:xfrm>
            <a:off x="3996690" y="800100"/>
            <a:ext cx="4585335" cy="423545"/>
          </a:xfrm>
          <a:prstGeom prst="rect">
            <a:avLst/>
          </a:prstGeom>
          <a:noFill/>
        </p:spPr>
        <p:txBody>
          <a:bodyPr wrap="square">
            <a:sp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nSpc>
                <a:spcPct val="120000"/>
              </a:lnSpc>
              <a:spcAft>
                <a:spcPts val="0"/>
              </a:spcAft>
            </a:pPr>
            <a:r>
              <a:rPr lang="zh-CN" altLang="en-US" sz="1800" dirty="0">
                <a:solidFill>
                  <a:schemeClr val="tx1"/>
                </a:solidFill>
              </a:rPr>
              <a:t>项目整體架構</a:t>
            </a:r>
          </a:p>
        </p:txBody>
      </p:sp>
      <p:sp>
        <p:nvSpPr>
          <p:cNvPr id="22" name="矩形: 圆角 21"/>
          <p:cNvSpPr/>
          <p:nvPr/>
        </p:nvSpPr>
        <p:spPr>
          <a:xfrm>
            <a:off x="2245492" y="1326156"/>
            <a:ext cx="8345347" cy="1284883"/>
          </a:xfrm>
          <a:prstGeom prst="round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3" name="矩形: 圆角 22"/>
          <p:cNvSpPr/>
          <p:nvPr/>
        </p:nvSpPr>
        <p:spPr>
          <a:xfrm>
            <a:off x="2245492" y="4477808"/>
            <a:ext cx="8345347" cy="1284883"/>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5" name="箭头: 圆角右 24"/>
          <p:cNvSpPr/>
          <p:nvPr/>
        </p:nvSpPr>
        <p:spPr>
          <a:xfrm rot="16200000">
            <a:off x="3751483" y="2215039"/>
            <a:ext cx="900000" cy="1692000"/>
          </a:xfrm>
          <a:prstGeom prst="bentArrow">
            <a:avLst>
              <a:gd name="adj1" fmla="val 14443"/>
              <a:gd name="adj2" fmla="val 15278"/>
              <a:gd name="adj3" fmla="val 21296"/>
              <a:gd name="adj4" fmla="val 354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endParaRPr>
          </a:p>
        </p:txBody>
      </p:sp>
      <p:sp>
        <p:nvSpPr>
          <p:cNvPr id="26" name="文本框 25"/>
          <p:cNvSpPr txBox="1"/>
          <p:nvPr/>
        </p:nvSpPr>
        <p:spPr>
          <a:xfrm>
            <a:off x="2499322" y="2058013"/>
            <a:ext cx="2016000" cy="184150"/>
          </a:xfrm>
          <a:prstGeom prst="rect">
            <a:avLst/>
          </a:prstGeom>
          <a:noFill/>
        </p:spPr>
        <p:txBody>
          <a:bodyPr wrap="square" lIns="0" tIns="0" rIns="0" bIns="0">
            <a:sp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nSpc>
                <a:spcPct val="100000"/>
              </a:lnSpc>
            </a:pPr>
            <a:r>
              <a:rPr lang="zh-CN" altLang="en-US" sz="1200" dirty="0">
                <a:solidFill>
                  <a:schemeClr val="tx1"/>
                </a:solidFill>
              </a:rPr>
              <a:t>新材料、新結構</a:t>
            </a:r>
          </a:p>
        </p:txBody>
      </p:sp>
      <p:sp>
        <p:nvSpPr>
          <p:cNvPr id="27" name="文本框 26"/>
          <p:cNvSpPr txBox="1"/>
          <p:nvPr/>
        </p:nvSpPr>
        <p:spPr>
          <a:xfrm>
            <a:off x="5410161" y="2058013"/>
            <a:ext cx="2016000" cy="184150"/>
          </a:xfrm>
          <a:prstGeom prst="rect">
            <a:avLst/>
          </a:prstGeom>
          <a:noFill/>
        </p:spPr>
        <p:txBody>
          <a:bodyPr wrap="square" lIns="0" tIns="0" rIns="0" bIns="0">
            <a:sp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nSpc>
                <a:spcPct val="100000"/>
              </a:lnSpc>
            </a:pPr>
            <a:r>
              <a:rPr lang="zh-CN" altLang="en-US" sz="1200" dirty="0">
                <a:solidFill>
                  <a:schemeClr val="tx1"/>
                </a:solidFill>
              </a:rPr>
              <a:t>新構造技術</a:t>
            </a:r>
          </a:p>
        </p:txBody>
      </p:sp>
      <p:sp>
        <p:nvSpPr>
          <p:cNvPr id="28" name="文本框 27"/>
          <p:cNvSpPr txBox="1"/>
          <p:nvPr/>
        </p:nvSpPr>
        <p:spPr>
          <a:xfrm>
            <a:off x="8321001" y="2062771"/>
            <a:ext cx="2016000" cy="184150"/>
          </a:xfrm>
          <a:prstGeom prst="rect">
            <a:avLst/>
          </a:prstGeom>
          <a:noFill/>
        </p:spPr>
        <p:txBody>
          <a:bodyPr wrap="square" lIns="0" tIns="0" rIns="0" bIns="0">
            <a:sp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nSpc>
                <a:spcPct val="100000"/>
              </a:lnSpc>
            </a:pPr>
            <a:r>
              <a:rPr lang="zh-CN" altLang="en-US" sz="1200" dirty="0">
                <a:solidFill>
                  <a:schemeClr val="tx1"/>
                </a:solidFill>
              </a:rPr>
              <a:t>新能源</a:t>
            </a:r>
          </a:p>
        </p:txBody>
      </p:sp>
      <p:sp>
        <p:nvSpPr>
          <p:cNvPr id="29" name="文本框 28"/>
          <p:cNvSpPr txBox="1"/>
          <p:nvPr/>
        </p:nvSpPr>
        <p:spPr>
          <a:xfrm>
            <a:off x="2677633" y="5342001"/>
            <a:ext cx="2016000" cy="184150"/>
          </a:xfrm>
          <a:prstGeom prst="rect">
            <a:avLst/>
          </a:prstGeom>
          <a:noFill/>
        </p:spPr>
        <p:txBody>
          <a:bodyPr wrap="square" lIns="0" tIns="0" rIns="0" bIns="0">
            <a:sp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nSpc>
                <a:spcPct val="100000"/>
              </a:lnSpc>
            </a:pPr>
            <a:r>
              <a:rPr lang="zh-CN" altLang="en-US" sz="1200" dirty="0">
                <a:solidFill>
                  <a:schemeClr val="tx1"/>
                </a:solidFill>
              </a:rPr>
              <a:t>新策略</a:t>
            </a:r>
          </a:p>
        </p:txBody>
      </p:sp>
      <p:sp>
        <p:nvSpPr>
          <p:cNvPr id="30" name="文本框 29"/>
          <p:cNvSpPr txBox="1"/>
          <p:nvPr/>
        </p:nvSpPr>
        <p:spPr>
          <a:xfrm>
            <a:off x="8120502" y="5338130"/>
            <a:ext cx="2016000" cy="184150"/>
          </a:xfrm>
          <a:prstGeom prst="rect">
            <a:avLst/>
          </a:prstGeom>
          <a:noFill/>
        </p:spPr>
        <p:txBody>
          <a:bodyPr wrap="square" lIns="0" tIns="0" rIns="0" bIns="0">
            <a:sp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nSpc>
                <a:spcPct val="100000"/>
              </a:lnSpc>
            </a:pPr>
            <a:r>
              <a:rPr lang="zh-CN" altLang="en-US" sz="1200" dirty="0">
                <a:solidFill>
                  <a:schemeClr val="tx1"/>
                </a:solidFill>
              </a:rPr>
              <a:t>新理念</a:t>
            </a:r>
          </a:p>
        </p:txBody>
      </p:sp>
      <p:sp>
        <p:nvSpPr>
          <p:cNvPr id="31" name="箭头: 圆角右 30"/>
          <p:cNvSpPr/>
          <p:nvPr/>
        </p:nvSpPr>
        <p:spPr>
          <a:xfrm rot="5400000" flipH="1">
            <a:off x="8205921" y="2215039"/>
            <a:ext cx="900000" cy="1692000"/>
          </a:xfrm>
          <a:prstGeom prst="bentArrow">
            <a:avLst>
              <a:gd name="adj1" fmla="val 14443"/>
              <a:gd name="adj2" fmla="val 15278"/>
              <a:gd name="adj3" fmla="val 21296"/>
              <a:gd name="adj4" fmla="val 354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endParaRPr>
          </a:p>
        </p:txBody>
      </p:sp>
      <p:sp>
        <p:nvSpPr>
          <p:cNvPr id="32" name="箭头: 圆角右 31"/>
          <p:cNvSpPr/>
          <p:nvPr/>
        </p:nvSpPr>
        <p:spPr>
          <a:xfrm rot="5400000" flipV="1">
            <a:off x="3751483" y="3157256"/>
            <a:ext cx="900000" cy="1692000"/>
          </a:xfrm>
          <a:prstGeom prst="bentArrow">
            <a:avLst>
              <a:gd name="adj1" fmla="val 14443"/>
              <a:gd name="adj2" fmla="val 15278"/>
              <a:gd name="adj3" fmla="val 21296"/>
              <a:gd name="adj4" fmla="val 354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endParaRPr>
          </a:p>
        </p:txBody>
      </p:sp>
      <p:sp>
        <p:nvSpPr>
          <p:cNvPr id="33" name="箭头: 圆角右 32"/>
          <p:cNvSpPr/>
          <p:nvPr/>
        </p:nvSpPr>
        <p:spPr>
          <a:xfrm rot="16200000" flipH="1" flipV="1">
            <a:off x="8205921" y="3157257"/>
            <a:ext cx="900000" cy="1692000"/>
          </a:xfrm>
          <a:prstGeom prst="bentArrow">
            <a:avLst>
              <a:gd name="adj1" fmla="val 14443"/>
              <a:gd name="adj2" fmla="val 15278"/>
              <a:gd name="adj3" fmla="val 21296"/>
              <a:gd name="adj4" fmla="val 354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endParaRPr>
          </a:p>
        </p:txBody>
      </p:sp>
      <p:sp>
        <p:nvSpPr>
          <p:cNvPr id="34" name="文本框 33"/>
          <p:cNvSpPr txBox="1"/>
          <p:nvPr/>
        </p:nvSpPr>
        <p:spPr>
          <a:xfrm>
            <a:off x="3621405" y="3138805"/>
            <a:ext cx="1348740" cy="171450"/>
          </a:xfrm>
          <a:prstGeom prst="rect">
            <a:avLst/>
          </a:prstGeom>
          <a:noFill/>
        </p:spPr>
        <p:txBody>
          <a:bodyPr wrap="square" lIns="0" tIns="0" rIns="0" bIns="0">
            <a:no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t>驗證完善</a:t>
            </a:r>
          </a:p>
        </p:txBody>
      </p:sp>
      <p:sp>
        <p:nvSpPr>
          <p:cNvPr id="35" name="文本框 34"/>
          <p:cNvSpPr txBox="1"/>
          <p:nvPr/>
        </p:nvSpPr>
        <p:spPr>
          <a:xfrm>
            <a:off x="7835265" y="3138805"/>
            <a:ext cx="1348740" cy="171450"/>
          </a:xfrm>
          <a:prstGeom prst="rect">
            <a:avLst/>
          </a:prstGeom>
          <a:noFill/>
        </p:spPr>
        <p:txBody>
          <a:bodyPr wrap="square" lIns="0" tIns="0" rIns="0" bIns="0">
            <a:no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t>驗證與完善</a:t>
            </a:r>
          </a:p>
        </p:txBody>
      </p:sp>
      <p:sp>
        <p:nvSpPr>
          <p:cNvPr id="36" name="文本框 35"/>
          <p:cNvSpPr txBox="1"/>
          <p:nvPr/>
        </p:nvSpPr>
        <p:spPr>
          <a:xfrm>
            <a:off x="3651965" y="3706377"/>
            <a:ext cx="1348797" cy="153670"/>
          </a:xfrm>
          <a:prstGeom prst="rect">
            <a:avLst/>
          </a:prstGeom>
          <a:noFill/>
        </p:spPr>
        <p:txBody>
          <a:bodyPr wrap="square" lIns="0" tIns="0" rIns="0" bIns="0">
            <a:sp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t>決策依據</a:t>
            </a:r>
          </a:p>
        </p:txBody>
      </p:sp>
      <p:sp>
        <p:nvSpPr>
          <p:cNvPr id="37" name="文本框 36"/>
          <p:cNvSpPr txBox="1"/>
          <p:nvPr/>
        </p:nvSpPr>
        <p:spPr>
          <a:xfrm>
            <a:off x="7834344" y="3706377"/>
            <a:ext cx="1348797" cy="153670"/>
          </a:xfrm>
          <a:prstGeom prst="rect">
            <a:avLst/>
          </a:prstGeom>
          <a:noFill/>
        </p:spPr>
        <p:txBody>
          <a:bodyPr wrap="square" lIns="0" tIns="0" rIns="0" bIns="0">
            <a:sp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t>數據支撐</a:t>
            </a:r>
          </a:p>
        </p:txBody>
      </p:sp>
      <p:sp>
        <p:nvSpPr>
          <p:cNvPr id="39" name="文本框 38"/>
          <p:cNvSpPr txBox="1"/>
          <p:nvPr/>
        </p:nvSpPr>
        <p:spPr>
          <a:xfrm>
            <a:off x="5743711" y="3898410"/>
            <a:ext cx="1601170" cy="153670"/>
          </a:xfrm>
          <a:prstGeom prst="rect">
            <a:avLst/>
          </a:prstGeom>
          <a:noFill/>
        </p:spPr>
        <p:txBody>
          <a:bodyPr wrap="square" lIns="0" tIns="0" rIns="0" bIns="0">
            <a:sp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t>自驗證與完善</a:t>
            </a:r>
          </a:p>
        </p:txBody>
      </p:sp>
      <p:sp>
        <p:nvSpPr>
          <p:cNvPr id="47" name="文本框 46"/>
          <p:cNvSpPr txBox="1"/>
          <p:nvPr/>
        </p:nvSpPr>
        <p:spPr>
          <a:xfrm>
            <a:off x="2296795" y="5844540"/>
            <a:ext cx="8341360" cy="694055"/>
          </a:xfrm>
          <a:prstGeom prst="rect">
            <a:avLst/>
          </a:prstGeom>
          <a:noFill/>
        </p:spPr>
        <p:txBody>
          <a:bodyPr wrap="square">
            <a:spAutoFit/>
          </a:bodyPr>
          <a:lstStyle>
            <a:defPPr>
              <a:defRPr lang="zh-CN"/>
            </a:defPPr>
            <a:lvl1pPr algn="ctr">
              <a:lnSpc>
                <a:spcPct val="150000"/>
              </a:lnSpc>
              <a:spcAft>
                <a:spcPts val="1200"/>
              </a:spcAft>
              <a:defRPr sz="2800" b="1" kern="100">
                <a:solidFill>
                  <a:srgbClr val="C00000"/>
                </a:solidFill>
                <a:latin typeface="微软雅黑" panose="020B0503020204020204" pitchFamily="34" charset="-122"/>
                <a:ea typeface="微软雅黑" panose="020B0503020204020204" pitchFamily="34" charset="-122"/>
              </a:defRPr>
            </a:lvl1pPr>
          </a:lstStyle>
          <a:p>
            <a:pPr algn="l">
              <a:lnSpc>
                <a:spcPct val="140000"/>
              </a:lnSpc>
              <a:spcAft>
                <a:spcPts val="0"/>
              </a:spcAft>
            </a:pPr>
            <a:r>
              <a:rPr lang="zh-CN" altLang="en-US" sz="1400" dirty="0"/>
              <a:t>全過程的溫濕度精准</a:t>
            </a:r>
            <a:r>
              <a:rPr lang="zh-CN" altLang="en-US" sz="1400" dirty="0">
                <a:solidFill>
                  <a:schemeClr val="tx1"/>
                </a:solidFill>
              </a:rPr>
              <a:t>監測與智能控制至關重要，為系統建設期技術驗證以及運行優化決策</a:t>
            </a:r>
            <a:r>
              <a:rPr lang="zh-CN" altLang="en-US" sz="1400" dirty="0"/>
              <a:t>提供數據支撐；</a:t>
            </a:r>
          </a:p>
          <a:p>
            <a:pPr algn="l">
              <a:lnSpc>
                <a:spcPct val="140000"/>
              </a:lnSpc>
              <a:spcAft>
                <a:spcPts val="0"/>
              </a:spcAft>
            </a:pPr>
            <a:r>
              <a:rPr lang="zh-CN" altLang="en-US" sz="1400" dirty="0">
                <a:solidFill>
                  <a:schemeClr val="tx1"/>
                </a:solidFill>
              </a:rPr>
              <a:t>並在此基礎上進行溫濕度智能控制。</a:t>
            </a:r>
          </a:p>
        </p:txBody>
      </p:sp>
      <p:grpSp>
        <p:nvGrpSpPr>
          <p:cNvPr id="9" name="组合 8"/>
          <p:cNvGrpSpPr/>
          <p:nvPr/>
        </p:nvGrpSpPr>
        <p:grpSpPr>
          <a:xfrm>
            <a:off x="0" y="46038"/>
            <a:ext cx="12192000" cy="395287"/>
            <a:chOff x="0" y="73"/>
            <a:chExt cx="19200" cy="623"/>
          </a:xfrm>
        </p:grpSpPr>
        <p:pic>
          <p:nvPicPr>
            <p:cNvPr id="3" name="图片 2" descr="upload_post_object_v2_806035386"/>
            <p:cNvPicPr>
              <a:picLocks noChangeAspect="1"/>
            </p:cNvPicPr>
            <p:nvPr>
              <p:custDataLst>
                <p:tags r:id="rId2"/>
              </p:custDataLst>
            </p:nvPr>
          </p:nvPicPr>
          <p:blipFill>
            <a:blip r:embed="rId6" cstate="print"/>
            <a:stretch>
              <a:fillRect/>
            </a:stretch>
          </p:blipFill>
          <p:spPr>
            <a:xfrm>
              <a:off x="17929" y="73"/>
              <a:ext cx="916" cy="623"/>
            </a:xfrm>
            <a:prstGeom prst="ellipse">
              <a:avLst/>
            </a:prstGeom>
            <a:solidFill>
              <a:schemeClr val="bg1"/>
            </a:solidFill>
          </p:spPr>
        </p:pic>
        <p:pic>
          <p:nvPicPr>
            <p:cNvPr id="5" name="picture 14"/>
            <p:cNvPicPr>
              <a:picLocks noChangeAspect="1"/>
            </p:cNvPicPr>
            <p:nvPr>
              <p:custDataLst>
                <p:tags r:id="rId3"/>
              </p:custDataLst>
            </p:nvPr>
          </p:nvPicPr>
          <p:blipFill>
            <a:blip r:embed="rId7"/>
            <a:stretch>
              <a:fillRect/>
            </a:stretch>
          </p:blipFill>
          <p:spPr>
            <a:xfrm>
              <a:off x="0" y="684"/>
              <a:ext cx="19200" cy="12"/>
            </a:xfrm>
            <a:prstGeom prst="rect">
              <a:avLst/>
            </a:prstGeom>
            <a:noFill/>
            <a:ln w="9525">
              <a:noFill/>
            </a:ln>
          </p:spPr>
        </p:pic>
      </p:grpSp>
      <p:sp>
        <p:nvSpPr>
          <p:cNvPr id="7" name="textbox 12"/>
          <p:cNvSpPr/>
          <p:nvPr>
            <p:custDataLst>
              <p:tags r:id="rId1"/>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424"/>
          <p:cNvSpPr/>
          <p:nvPr>
            <p:custDataLst>
              <p:tags r:id="rId1"/>
            </p:custDataLst>
          </p:nvPr>
        </p:nvSpPr>
        <p:spPr>
          <a:xfrm>
            <a:off x="-53340" y="980440"/>
            <a:ext cx="12280265" cy="560260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695" y="1039495"/>
            <a:ext cx="9988550" cy="4749800"/>
          </a:xfrm>
          <a:prstGeom prst="rect">
            <a:avLst/>
          </a:prstGeom>
          <a:noFill/>
          <a:ln>
            <a:noFill/>
          </a:ln>
        </p:spPr>
      </p:pic>
      <p:sp>
        <p:nvSpPr>
          <p:cNvPr id="4" name="文本框 3"/>
          <p:cNvSpPr txBox="1"/>
          <p:nvPr/>
        </p:nvSpPr>
        <p:spPr>
          <a:xfrm>
            <a:off x="817245" y="5845810"/>
            <a:ext cx="10048240" cy="650240"/>
          </a:xfrm>
          <a:prstGeom prst="rect">
            <a:avLst/>
          </a:prstGeom>
          <a:noFill/>
        </p:spPr>
        <p:txBody>
          <a:bodyPr wrap="square">
            <a:spAutoFit/>
          </a:bodyPr>
          <a:lstStyle/>
          <a:p>
            <a:pPr indent="0" algn="just" eaLnBrk="0" fontAlgn="base" hangingPunct="0">
              <a:lnSpc>
                <a:spcPct val="130000"/>
              </a:lnSpc>
              <a:buClrTx/>
              <a:buSzTx/>
              <a:buFont typeface="Arial" panose="020B0604020202020204" pitchFamily="34" charset="0"/>
              <a:buNone/>
            </a:pPr>
            <a:r>
              <a:rPr lang="zh-CN" altLang="en-US" sz="140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關鍵技術突破：</a:t>
            </a:r>
            <a:r>
              <a:rPr lang="zh-CN" altLang="en-US" sz="14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集太陽能（光伏/光熱）技術、相變儲熱技術、熱泵技術、煙囪效應及蒸發冷卻技術為一體的超低能耗溫濕度調控系統研究，對系統關鍵部件進行優化匹配，實現系統超低能耗運行，為專案的後續發展奠定了堅實基礎。</a:t>
            </a:r>
          </a:p>
        </p:txBody>
      </p:sp>
      <p:sp>
        <p:nvSpPr>
          <p:cNvPr id="9" name="矩形 8"/>
          <p:cNvSpPr/>
          <p:nvPr/>
        </p:nvSpPr>
        <p:spPr>
          <a:xfrm>
            <a:off x="324485" y="435610"/>
            <a:ext cx="6444615" cy="534035"/>
          </a:xfrm>
          <a:prstGeom prst="rect">
            <a:avLst/>
          </a:prstGeom>
          <a:noFill/>
        </p:spPr>
        <p:txBody>
          <a:bodyPr wrap="square">
            <a:spAutoFit/>
          </a:bodyPr>
          <a:lstStyle/>
          <a:p>
            <a:pPr lvl="0">
              <a:lnSpc>
                <a:spcPct val="120000"/>
              </a:lnSpc>
              <a:defRPr/>
            </a:pPr>
            <a:r>
              <a:rPr lang="zh-CN" altLang="en-US" dirty="0"/>
              <a:t> </a:t>
            </a:r>
            <a:r>
              <a:rPr lang="zh-CN" altLang="en-US" sz="2400" b="1"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超低能耗溫室大棚環境調控集成系統</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 name="组合 2"/>
          <p:cNvGrpSpPr/>
          <p:nvPr/>
        </p:nvGrpSpPr>
        <p:grpSpPr>
          <a:xfrm>
            <a:off x="0" y="46038"/>
            <a:ext cx="12192000" cy="395287"/>
            <a:chOff x="0" y="73"/>
            <a:chExt cx="19200" cy="623"/>
          </a:xfrm>
        </p:grpSpPr>
        <p:pic>
          <p:nvPicPr>
            <p:cNvPr id="10" name="图片 9" descr="upload_post_object_v2_806035386"/>
            <p:cNvPicPr>
              <a:picLocks noChangeAspect="1"/>
            </p:cNvPicPr>
            <p:nvPr>
              <p:custDataLst>
                <p:tags r:id="rId3"/>
              </p:custDataLst>
            </p:nvPr>
          </p:nvPicPr>
          <p:blipFill>
            <a:blip r:embed="rId8" cstate="print"/>
            <a:stretch>
              <a:fillRect/>
            </a:stretch>
          </p:blipFill>
          <p:spPr>
            <a:xfrm>
              <a:off x="17929" y="73"/>
              <a:ext cx="916" cy="623"/>
            </a:xfrm>
            <a:prstGeom prst="ellipse">
              <a:avLst/>
            </a:prstGeom>
            <a:solidFill>
              <a:schemeClr val="bg1"/>
            </a:solidFill>
          </p:spPr>
        </p:pic>
        <p:pic>
          <p:nvPicPr>
            <p:cNvPr id="5" name="picture 14"/>
            <p:cNvPicPr>
              <a:picLocks noChangeAspect="1"/>
            </p:cNvPicPr>
            <p:nvPr>
              <p:custDataLst>
                <p:tags r:id="rId4"/>
              </p:custDataLst>
            </p:nvPr>
          </p:nvPicPr>
          <p:blipFill>
            <a:blip r:embed="rId9"/>
            <a:stretch>
              <a:fillRect/>
            </a:stretch>
          </p:blipFill>
          <p:spPr>
            <a:xfrm>
              <a:off x="0" y="684"/>
              <a:ext cx="19200" cy="12"/>
            </a:xfrm>
            <a:prstGeom prst="rect">
              <a:avLst/>
            </a:prstGeom>
            <a:noFill/>
            <a:ln w="9525">
              <a:noFill/>
            </a:ln>
          </p:spPr>
        </p:pic>
      </p:grpSp>
      <p:sp>
        <p:nvSpPr>
          <p:cNvPr id="12" name="textbox 12"/>
          <p:cNvSpPr/>
          <p:nvPr>
            <p:custDataLst>
              <p:tags r:id="rId2"/>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424"/>
          <p:cNvSpPr/>
          <p:nvPr>
            <p:custDataLst>
              <p:tags r:id="rId1"/>
            </p:custDataLst>
          </p:nvPr>
        </p:nvSpPr>
        <p:spPr>
          <a:xfrm>
            <a:off x="-53340" y="1106170"/>
            <a:ext cx="12272010" cy="501078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14" name="文本框 13"/>
          <p:cNvSpPr txBox="1"/>
          <p:nvPr/>
        </p:nvSpPr>
        <p:spPr>
          <a:xfrm>
            <a:off x="600075" y="4912995"/>
            <a:ext cx="11176000" cy="1060450"/>
          </a:xfrm>
          <a:prstGeom prst="rect">
            <a:avLst/>
          </a:prstGeom>
          <a:noFill/>
        </p:spPr>
        <p:txBody>
          <a:bodyPr wrap="square" rtlCol="0" anchor="t">
            <a:spAutoFit/>
          </a:bodyPr>
          <a:lstStyle/>
          <a:p>
            <a:pPr marL="0" lvl="2" indent="-285750">
              <a:lnSpc>
                <a:spcPct val="150000"/>
              </a:lnSpc>
              <a:buFont typeface="Wingdings" panose="05000000000000000000" charset="0"/>
              <a:buChar char="u"/>
            </a:pP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在土壤墊層上鋪設地暖管，安裝分集水器，將地暖管連接分集水器。</a:t>
            </a:r>
          </a:p>
          <a:p>
            <a:pPr marL="0" lvl="2" indent="-285750">
              <a:lnSpc>
                <a:spcPct val="150000"/>
              </a:lnSpc>
              <a:buFont typeface="Wingdings" panose="05000000000000000000" charset="0"/>
              <a:buChar char="u"/>
            </a:pP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將相變蓄冷管鋪設到土壤墊層，並與地暖盤管捆綁在一起，以便其通冷凍水時與相變蓄冷套管相接觸，發揮相變蓄冷材料的作用。</a:t>
            </a: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lvl="2" indent="0">
              <a:lnSpc>
                <a:spcPct val="150000"/>
              </a:lnSpc>
              <a:buFont typeface="Wingdings" panose="05000000000000000000" charset="0"/>
              <a:buNone/>
            </a:pP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Light" panose="020B0502040204020203" pitchFamily="34" charset="-122"/>
            </a:endParaRPr>
          </a:p>
        </p:txBody>
      </p:sp>
      <p:pic>
        <p:nvPicPr>
          <p:cNvPr id="3" name="图片 2" descr="捕获"/>
          <p:cNvPicPr>
            <a:picLocks noChangeAspect="1"/>
          </p:cNvPicPr>
          <p:nvPr/>
        </p:nvPicPr>
        <p:blipFill>
          <a:blip r:embed="rId6"/>
          <a:stretch>
            <a:fillRect/>
          </a:stretch>
        </p:blipFill>
        <p:spPr>
          <a:xfrm>
            <a:off x="555625" y="1572895"/>
            <a:ext cx="5913120" cy="3025775"/>
          </a:xfrm>
          <a:prstGeom prst="rect">
            <a:avLst/>
          </a:prstGeom>
          <a:effectLst>
            <a:outerShdw blurRad="50800" dist="38100" dir="5400000" algn="t" rotWithShape="0">
              <a:prstClr val="black">
                <a:alpha val="40000"/>
              </a:prstClr>
            </a:outerShdw>
          </a:effectLst>
        </p:spPr>
      </p:pic>
      <p:pic>
        <p:nvPicPr>
          <p:cNvPr id="5" name="图片 4"/>
          <p:cNvPicPr>
            <a:picLocks noChangeAspect="1"/>
          </p:cNvPicPr>
          <p:nvPr/>
        </p:nvPicPr>
        <p:blipFill>
          <a:blip r:embed="rId7"/>
          <a:stretch>
            <a:fillRect/>
          </a:stretch>
        </p:blipFill>
        <p:spPr>
          <a:xfrm>
            <a:off x="6623685" y="1572895"/>
            <a:ext cx="4935855" cy="2995930"/>
          </a:xfrm>
          <a:prstGeom prst="rect">
            <a:avLst/>
          </a:prstGeom>
          <a:effectLst>
            <a:outerShdw blurRad="50800" dist="38100" dir="5400000" algn="t" rotWithShape="0">
              <a:prstClr val="black">
                <a:alpha val="40000"/>
              </a:prstClr>
            </a:outerShdw>
          </a:effectLst>
        </p:spPr>
      </p:pic>
      <p:sp>
        <p:nvSpPr>
          <p:cNvPr id="6" name="文本框 5"/>
          <p:cNvSpPr txBox="1"/>
          <p:nvPr/>
        </p:nvSpPr>
        <p:spPr>
          <a:xfrm>
            <a:off x="472440" y="523240"/>
            <a:ext cx="6096000" cy="460375"/>
          </a:xfrm>
          <a:prstGeom prst="rect">
            <a:avLst/>
          </a:prstGeom>
          <a:noFill/>
        </p:spPr>
        <p:txBody>
          <a:bodyPr wrap="square" rtlCol="0" anchor="t">
            <a:spAutoFit/>
          </a:bodyPr>
          <a:lstStyle/>
          <a:p>
            <a:r>
              <a:rPr lang="zh-CN" altLang="en-US" sz="2400" b="1"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相變蓄冷管</a:t>
            </a:r>
          </a:p>
        </p:txBody>
      </p:sp>
      <p:grpSp>
        <p:nvGrpSpPr>
          <p:cNvPr id="7" name="组合 6"/>
          <p:cNvGrpSpPr/>
          <p:nvPr/>
        </p:nvGrpSpPr>
        <p:grpSpPr>
          <a:xfrm>
            <a:off x="0" y="46038"/>
            <a:ext cx="12192000" cy="395287"/>
            <a:chOff x="0" y="73"/>
            <a:chExt cx="19200" cy="623"/>
          </a:xfrm>
        </p:grpSpPr>
        <p:pic>
          <p:nvPicPr>
            <p:cNvPr id="8" name="图片 7" descr="upload_post_object_v2_806035386"/>
            <p:cNvPicPr>
              <a:picLocks noChangeAspect="1"/>
            </p:cNvPicPr>
            <p:nvPr>
              <p:custDataLst>
                <p:tags r:id="rId3"/>
              </p:custDataLst>
            </p:nvPr>
          </p:nvPicPr>
          <p:blipFill>
            <a:blip r:embed="rId8" cstate="print"/>
            <a:stretch>
              <a:fillRect/>
            </a:stretch>
          </p:blipFill>
          <p:spPr>
            <a:xfrm>
              <a:off x="17929" y="73"/>
              <a:ext cx="916" cy="623"/>
            </a:xfrm>
            <a:prstGeom prst="ellipse">
              <a:avLst/>
            </a:prstGeom>
            <a:solidFill>
              <a:schemeClr val="bg1"/>
            </a:solidFill>
          </p:spPr>
        </p:pic>
        <p:pic>
          <p:nvPicPr>
            <p:cNvPr id="9" name="picture 14"/>
            <p:cNvPicPr>
              <a:picLocks noChangeAspect="1"/>
            </p:cNvPicPr>
            <p:nvPr>
              <p:custDataLst>
                <p:tags r:id="rId4"/>
              </p:custDataLst>
            </p:nvPr>
          </p:nvPicPr>
          <p:blipFill>
            <a:blip r:embed="rId9"/>
            <a:stretch>
              <a:fillRect/>
            </a:stretch>
          </p:blipFill>
          <p:spPr>
            <a:xfrm>
              <a:off x="0" y="684"/>
              <a:ext cx="19200" cy="12"/>
            </a:xfrm>
            <a:prstGeom prst="rect">
              <a:avLst/>
            </a:prstGeom>
            <a:noFill/>
            <a:ln w="9525">
              <a:noFill/>
            </a:ln>
          </p:spPr>
        </p:pic>
      </p:grpSp>
      <p:sp>
        <p:nvSpPr>
          <p:cNvPr id="12" name="textbox 12"/>
          <p:cNvSpPr/>
          <p:nvPr>
            <p:custDataLst>
              <p:tags r:id="rId2"/>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50"/>
          <p:cNvSpPr/>
          <p:nvPr/>
        </p:nvSpPr>
        <p:spPr>
          <a:xfrm>
            <a:off x="888846" y="5918534"/>
            <a:ext cx="498764" cy="498764"/>
          </a:xfrm>
          <a:prstGeom prst="ellipse">
            <a:avLst/>
          </a:prstGeom>
          <a:solidFill>
            <a:srgbClr val="053D90"/>
          </a:solidFill>
          <a:ln>
            <a:noFill/>
          </a:ln>
        </p:spPr>
        <p:txBody>
          <a:bodyPr wrap="square" lIns="91440" tIns="45720" rIns="91440" bIns="45720" numCol="1" anchor="ctr">
            <a:norm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dirty="0">
              <a:ln>
                <a:noFill/>
              </a:ln>
              <a:solidFill>
                <a:prstClr val="black"/>
              </a:solidFill>
              <a:effectLst/>
              <a:uLnTx/>
              <a:uFillTx/>
              <a:latin typeface="思源宋体 CN Heavy" panose="02020900000000000000" pitchFamily="18" charset="-122"/>
              <a:ea typeface="思源宋体 CN Heavy" panose="02020900000000000000" pitchFamily="18" charset="-122"/>
              <a:sym typeface="+mn-lt"/>
            </a:endParaRPr>
          </a:p>
        </p:txBody>
      </p:sp>
      <p:sp>
        <p:nvSpPr>
          <p:cNvPr id="42" name="Freeform 144"/>
          <p:cNvSpPr>
            <a:spLocks noChangeArrowheads="1"/>
          </p:cNvSpPr>
          <p:nvPr/>
        </p:nvSpPr>
        <p:spPr bwMode="auto">
          <a:xfrm>
            <a:off x="6493153" y="4309587"/>
            <a:ext cx="223079" cy="206798"/>
          </a:xfrm>
          <a:custGeom>
            <a:avLst/>
            <a:gdLst>
              <a:gd name="T0" fmla="*/ 114881 w 602"/>
              <a:gd name="T1" fmla="*/ 0 h 559"/>
              <a:gd name="T2" fmla="*/ 114881 w 602"/>
              <a:gd name="T3" fmla="*/ 0 h 559"/>
              <a:gd name="T4" fmla="*/ 217118 w 602"/>
              <a:gd name="T5" fmla="*/ 84035 h 559"/>
              <a:gd name="T6" fmla="*/ 114881 w 602"/>
              <a:gd name="T7" fmla="*/ 165546 h 559"/>
              <a:gd name="T8" fmla="*/ 91760 w 602"/>
              <a:gd name="T9" fmla="*/ 163022 h 559"/>
              <a:gd name="T10" fmla="*/ 15173 w 602"/>
              <a:gd name="T11" fmla="*/ 193678 h 559"/>
              <a:gd name="T12" fmla="*/ 40822 w 602"/>
              <a:gd name="T13" fmla="*/ 147874 h 559"/>
              <a:gd name="T14" fmla="*/ 0 w 602"/>
              <a:gd name="T15" fmla="*/ 84035 h 559"/>
              <a:gd name="T16" fmla="*/ 114881 w 602"/>
              <a:gd name="T17" fmla="*/ 0 h 5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2" h="559">
                <a:moveTo>
                  <a:pt x="318" y="0"/>
                </a:moveTo>
                <a:lnTo>
                  <a:pt x="318" y="0"/>
                </a:lnTo>
                <a:cubicBezTo>
                  <a:pt x="495" y="0"/>
                  <a:pt x="601" y="106"/>
                  <a:pt x="601" y="233"/>
                </a:cubicBezTo>
                <a:cubicBezTo>
                  <a:pt x="601" y="360"/>
                  <a:pt x="495" y="459"/>
                  <a:pt x="318" y="459"/>
                </a:cubicBezTo>
                <a:cubicBezTo>
                  <a:pt x="297" y="459"/>
                  <a:pt x="276" y="452"/>
                  <a:pt x="254" y="452"/>
                </a:cubicBezTo>
                <a:cubicBezTo>
                  <a:pt x="170" y="558"/>
                  <a:pt x="42" y="537"/>
                  <a:pt x="42" y="537"/>
                </a:cubicBezTo>
                <a:cubicBezTo>
                  <a:pt x="134" y="494"/>
                  <a:pt x="134" y="417"/>
                  <a:pt x="113" y="410"/>
                </a:cubicBezTo>
                <a:cubicBezTo>
                  <a:pt x="42" y="367"/>
                  <a:pt x="0" y="303"/>
                  <a:pt x="0" y="233"/>
                </a:cubicBezTo>
                <a:cubicBezTo>
                  <a:pt x="0" y="106"/>
                  <a:pt x="141" y="0"/>
                  <a:pt x="318" y="0"/>
                </a:cubicBezTo>
              </a:path>
            </a:pathLst>
          </a:custGeom>
          <a:solidFill>
            <a:sysClr val="window" lastClr="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0000"/>
              </a:solidFill>
              <a:effectLst/>
              <a:uLnTx/>
              <a:uFillTx/>
              <a:latin typeface="思源宋体 CN" panose="02020400000000000000" pitchFamily="18" charset="-122"/>
              <a:sym typeface="+mn-lt"/>
            </a:endParaRPr>
          </a:p>
        </p:txBody>
      </p:sp>
      <p:pic>
        <p:nvPicPr>
          <p:cNvPr id="27" name="图片 26"/>
          <p:cNvPicPr>
            <a:picLocks noChangeAspect="1"/>
          </p:cNvPicPr>
          <p:nvPr/>
        </p:nvPicPr>
        <p:blipFill>
          <a:blip r:embed="rId5"/>
          <a:stretch>
            <a:fillRect/>
          </a:stretch>
        </p:blipFill>
        <p:spPr>
          <a:xfrm>
            <a:off x="331773" y="1905635"/>
            <a:ext cx="3590290" cy="3172460"/>
          </a:xfrm>
          <a:prstGeom prst="rect">
            <a:avLst/>
          </a:prstGeom>
          <a:effectLst>
            <a:outerShdw blurRad="50800" dist="38100" dir="5400000" algn="t" rotWithShape="0">
              <a:prstClr val="black">
                <a:alpha val="40000"/>
              </a:prstClr>
            </a:outerShdw>
          </a:effectLst>
        </p:spPr>
      </p:pic>
      <p:sp>
        <p:nvSpPr>
          <p:cNvPr id="5" name="Freeform 154"/>
          <p:cNvSpPr>
            <a:spLocks noChangeArrowheads="1"/>
          </p:cNvSpPr>
          <p:nvPr/>
        </p:nvSpPr>
        <p:spPr bwMode="auto">
          <a:xfrm>
            <a:off x="1048503" y="6043584"/>
            <a:ext cx="179741" cy="243808"/>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ysClr val="window" lastClr="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0000"/>
              </a:solidFill>
              <a:effectLst/>
              <a:uLnTx/>
              <a:uFillTx/>
              <a:latin typeface="思源宋体 CN" panose="02020400000000000000" pitchFamily="18" charset="-122"/>
              <a:sym typeface="+mn-lt"/>
            </a:endParaRPr>
          </a:p>
        </p:txBody>
      </p:sp>
      <p:sp>
        <p:nvSpPr>
          <p:cNvPr id="13" name="圆角矩形 12"/>
          <p:cNvSpPr/>
          <p:nvPr/>
        </p:nvSpPr>
        <p:spPr>
          <a:xfrm>
            <a:off x="5523217" y="905479"/>
            <a:ext cx="5008577" cy="409919"/>
          </a:xfrm>
          <a:prstGeom prst="roundRect">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lstStyle/>
          <a:p>
            <a:pPr algn="ctr"/>
            <a:r>
              <a:rPr lang="zh-CN" altLang="en-US" sz="1600" b="1" dirty="0">
                <a:ln w="10160">
                  <a:noFill/>
                  <a:prstDash val="solid"/>
                </a:ln>
                <a:solidFill>
                  <a:schemeClr val="bg1"/>
                </a:solidFill>
                <a:sym typeface="+mn-ea"/>
              </a:rPr>
              <a:t>多能互補超低能耗智能溫室大棚調控集成技術</a:t>
            </a:r>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2493" y="1377640"/>
            <a:ext cx="7958021" cy="4273009"/>
          </a:xfrm>
          <a:prstGeom prst="rect">
            <a:avLst/>
          </a:prstGeom>
        </p:spPr>
      </p:pic>
      <p:sp>
        <p:nvSpPr>
          <p:cNvPr id="2" name="文本框 1"/>
          <p:cNvSpPr txBox="1"/>
          <p:nvPr/>
        </p:nvSpPr>
        <p:spPr>
          <a:xfrm>
            <a:off x="138430" y="534035"/>
            <a:ext cx="6096000" cy="460375"/>
          </a:xfrm>
          <a:prstGeom prst="rect">
            <a:avLst/>
          </a:prstGeom>
          <a:noFill/>
        </p:spPr>
        <p:txBody>
          <a:bodyPr wrap="square" rtlCol="0" anchor="t">
            <a:spAutoFit/>
          </a:bodyPr>
          <a:lstStyle/>
          <a:p>
            <a:r>
              <a:rPr lang="zh-CN" altLang="en-US" sz="2400" b="1" dirty="0">
                <a:solidFill>
                  <a:schemeClr val="tx1"/>
                </a:solidFill>
                <a:latin typeface="微软雅黑" panose="020B0503020204020204" pitchFamily="34" charset="-122"/>
                <a:cs typeface="微软雅黑" panose="020B0503020204020204" pitchFamily="34" charset="-122"/>
                <a:sym typeface="+mn-ea"/>
              </a:rPr>
              <a:t> </a:t>
            </a:r>
            <a:r>
              <a:rPr lang="zh-CN" altLang="en-US" sz="2400" b="1"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遠程集成控制系統</a:t>
            </a:r>
            <a:endParaRPr lang="zh-CN" altLang="en-US" sz="2400" b="1" dirty="0">
              <a:solidFill>
                <a:schemeClr val="tx1"/>
              </a:solidFill>
              <a:latin typeface="微软雅黑" panose="020B0503020204020204" pitchFamily="34" charset="-122"/>
              <a:cs typeface="微软雅黑" panose="020B0503020204020204" pitchFamily="34" charset="-122"/>
              <a:sym typeface="+mn-ea"/>
            </a:endParaRPr>
          </a:p>
        </p:txBody>
      </p:sp>
      <p:grpSp>
        <p:nvGrpSpPr>
          <p:cNvPr id="7" name="组合 6"/>
          <p:cNvGrpSpPr/>
          <p:nvPr/>
        </p:nvGrpSpPr>
        <p:grpSpPr>
          <a:xfrm>
            <a:off x="0" y="46038"/>
            <a:ext cx="12192000" cy="395287"/>
            <a:chOff x="0" y="73"/>
            <a:chExt cx="19200" cy="623"/>
          </a:xfrm>
        </p:grpSpPr>
        <p:pic>
          <p:nvPicPr>
            <p:cNvPr id="8" name="图片 7" descr="upload_post_object_v2_806035386"/>
            <p:cNvPicPr>
              <a:picLocks noChangeAspect="1"/>
            </p:cNvPicPr>
            <p:nvPr>
              <p:custDataLst>
                <p:tags r:id="rId2"/>
              </p:custDataLst>
            </p:nvPr>
          </p:nvPicPr>
          <p:blipFill>
            <a:blip r:embed="rId7" cstate="print"/>
            <a:stretch>
              <a:fillRect/>
            </a:stretch>
          </p:blipFill>
          <p:spPr>
            <a:xfrm>
              <a:off x="17929" y="73"/>
              <a:ext cx="916" cy="623"/>
            </a:xfrm>
            <a:prstGeom prst="ellipse">
              <a:avLst/>
            </a:prstGeom>
            <a:solidFill>
              <a:schemeClr val="bg1"/>
            </a:solidFill>
          </p:spPr>
        </p:pic>
        <p:pic>
          <p:nvPicPr>
            <p:cNvPr id="9" name="picture 14"/>
            <p:cNvPicPr>
              <a:picLocks noChangeAspect="1"/>
            </p:cNvPicPr>
            <p:nvPr>
              <p:custDataLst>
                <p:tags r:id="rId3"/>
              </p:custDataLst>
            </p:nvPr>
          </p:nvPicPr>
          <p:blipFill>
            <a:blip r:embed="rId8"/>
            <a:stretch>
              <a:fillRect/>
            </a:stretch>
          </p:blipFill>
          <p:spPr>
            <a:xfrm>
              <a:off x="0" y="684"/>
              <a:ext cx="19200" cy="12"/>
            </a:xfrm>
            <a:prstGeom prst="rect">
              <a:avLst/>
            </a:prstGeom>
            <a:noFill/>
            <a:ln w="9525">
              <a:noFill/>
            </a:ln>
          </p:spPr>
        </p:pic>
      </p:grpSp>
      <p:sp>
        <p:nvSpPr>
          <p:cNvPr id="3" name="textbox 12"/>
          <p:cNvSpPr/>
          <p:nvPr>
            <p:custDataLst>
              <p:tags r:id="rId1"/>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4" name="文本框 3"/>
          <p:cNvSpPr txBox="1"/>
          <p:nvPr/>
        </p:nvSpPr>
        <p:spPr>
          <a:xfrm>
            <a:off x="1558290" y="5697220"/>
            <a:ext cx="10239375" cy="1076325"/>
          </a:xfrm>
          <a:prstGeom prst="rect">
            <a:avLst/>
          </a:prstGeom>
          <a:noFill/>
        </p:spPr>
        <p:txBody>
          <a:bodyPr wrap="square" rtlCol="0">
            <a:spAutoFit/>
          </a:bodyPr>
          <a:lstStyle/>
          <a:p>
            <a:pPr>
              <a:lnSpc>
                <a:spcPct val="150000"/>
              </a:lnSpc>
            </a:pPr>
            <a:r>
              <a:rPr lang="zh-CN" altLang="en-US" sz="1600" b="1" dirty="0">
                <a:solidFill>
                  <a:srgbClr val="053D90"/>
                </a:solidFill>
                <a:effectLst/>
                <a:sym typeface="+mn-ea"/>
              </a:rPr>
              <a:t>空氣源熱泵</a:t>
            </a:r>
            <a:r>
              <a:rPr lang="zh-CN" altLang="en-US" sz="1600" b="1" dirty="0">
                <a:solidFill>
                  <a:srgbClr val="053D90"/>
                </a:solidFill>
                <a:sym typeface="+mn-ea"/>
              </a:rPr>
              <a:t>、相變蓄冷及</a:t>
            </a:r>
            <a:r>
              <a:rPr lang="zh-CN" altLang="en-US" sz="1600" b="1" dirty="0">
                <a:solidFill>
                  <a:srgbClr val="053D90"/>
                </a:solidFill>
                <a:effectLst/>
                <a:sym typeface="+mn-ea"/>
              </a:rPr>
              <a:t>光伏</a:t>
            </a:r>
            <a:r>
              <a:rPr lang="en-US" altLang="zh-CN" sz="1600" b="1" dirty="0">
                <a:solidFill>
                  <a:srgbClr val="053D90"/>
                </a:solidFill>
                <a:effectLst/>
                <a:sym typeface="+mn-ea"/>
              </a:rPr>
              <a:t>/</a:t>
            </a:r>
            <a:r>
              <a:rPr lang="zh-CN" altLang="en-US" sz="1600" b="1" dirty="0">
                <a:solidFill>
                  <a:srgbClr val="053D90"/>
                </a:solidFill>
                <a:effectLst/>
                <a:sym typeface="+mn-ea"/>
              </a:rPr>
              <a:t>風力發電機組、蒸發冷卻技術集成系統，實現遠程即時監測與控制，</a:t>
            </a:r>
            <a:endParaRPr lang="zh-CN" altLang="en-US" sz="1600" b="1" dirty="0">
              <a:solidFill>
                <a:srgbClr val="053D90"/>
              </a:solidFill>
              <a:effectLst/>
            </a:endParaRPr>
          </a:p>
          <a:p>
            <a:pPr>
              <a:lnSpc>
                <a:spcPct val="150000"/>
              </a:lnSpc>
            </a:pPr>
            <a:r>
              <a:rPr lang="zh-CN" altLang="en-US" sz="1600" b="1" dirty="0">
                <a:solidFill>
                  <a:srgbClr val="053D90"/>
                </a:solidFill>
                <a:effectLst/>
                <a:sym typeface="+mn-ea"/>
              </a:rPr>
              <a:t>實現精准控溫控濕，提升能源利用效率，為高效節能種植提供解決方案。</a:t>
            </a:r>
            <a:endParaRPr lang="zh-CN" altLang="en-US" sz="1600" b="1" dirty="0">
              <a:solidFill>
                <a:srgbClr val="053D90"/>
              </a:solidFill>
              <a:effectLst/>
            </a:endParaRPr>
          </a:p>
          <a:p>
            <a:endParaRPr lang="zh-CN" altLang="en-US" sz="1600" b="1" dirty="0">
              <a:solidFill>
                <a:srgbClr val="053D90"/>
              </a:solidFill>
              <a:effectLst/>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424"/>
          <p:cNvSpPr/>
          <p:nvPr>
            <p:custDataLst>
              <p:tags r:id="rId1"/>
            </p:custDataLst>
          </p:nvPr>
        </p:nvSpPr>
        <p:spPr>
          <a:xfrm>
            <a:off x="-43815" y="1106170"/>
            <a:ext cx="12253595" cy="5405120"/>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42" name="Freeform 144"/>
          <p:cNvSpPr>
            <a:spLocks noChangeArrowheads="1"/>
          </p:cNvSpPr>
          <p:nvPr>
            <p:custDataLst>
              <p:tags r:id="rId2"/>
            </p:custDataLst>
          </p:nvPr>
        </p:nvSpPr>
        <p:spPr bwMode="auto">
          <a:xfrm>
            <a:off x="6493153" y="4309587"/>
            <a:ext cx="223079" cy="206798"/>
          </a:xfrm>
          <a:custGeom>
            <a:avLst/>
            <a:gdLst>
              <a:gd name="T0" fmla="*/ 114881 w 602"/>
              <a:gd name="T1" fmla="*/ 0 h 559"/>
              <a:gd name="T2" fmla="*/ 114881 w 602"/>
              <a:gd name="T3" fmla="*/ 0 h 559"/>
              <a:gd name="T4" fmla="*/ 217118 w 602"/>
              <a:gd name="T5" fmla="*/ 84035 h 559"/>
              <a:gd name="T6" fmla="*/ 114881 w 602"/>
              <a:gd name="T7" fmla="*/ 165546 h 559"/>
              <a:gd name="T8" fmla="*/ 91760 w 602"/>
              <a:gd name="T9" fmla="*/ 163022 h 559"/>
              <a:gd name="T10" fmla="*/ 15173 w 602"/>
              <a:gd name="T11" fmla="*/ 193678 h 559"/>
              <a:gd name="T12" fmla="*/ 40822 w 602"/>
              <a:gd name="T13" fmla="*/ 147874 h 559"/>
              <a:gd name="T14" fmla="*/ 0 w 602"/>
              <a:gd name="T15" fmla="*/ 84035 h 559"/>
              <a:gd name="T16" fmla="*/ 114881 w 602"/>
              <a:gd name="T17" fmla="*/ 0 h 5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2" h="559">
                <a:moveTo>
                  <a:pt x="318" y="0"/>
                </a:moveTo>
                <a:lnTo>
                  <a:pt x="318" y="0"/>
                </a:lnTo>
                <a:cubicBezTo>
                  <a:pt x="495" y="0"/>
                  <a:pt x="601" y="106"/>
                  <a:pt x="601" y="233"/>
                </a:cubicBezTo>
                <a:cubicBezTo>
                  <a:pt x="601" y="360"/>
                  <a:pt x="495" y="459"/>
                  <a:pt x="318" y="459"/>
                </a:cubicBezTo>
                <a:cubicBezTo>
                  <a:pt x="297" y="459"/>
                  <a:pt x="276" y="452"/>
                  <a:pt x="254" y="452"/>
                </a:cubicBezTo>
                <a:cubicBezTo>
                  <a:pt x="170" y="558"/>
                  <a:pt x="42" y="537"/>
                  <a:pt x="42" y="537"/>
                </a:cubicBezTo>
                <a:cubicBezTo>
                  <a:pt x="134" y="494"/>
                  <a:pt x="134" y="417"/>
                  <a:pt x="113" y="410"/>
                </a:cubicBezTo>
                <a:cubicBezTo>
                  <a:pt x="42" y="367"/>
                  <a:pt x="0" y="303"/>
                  <a:pt x="0" y="233"/>
                </a:cubicBezTo>
                <a:cubicBezTo>
                  <a:pt x="0" y="106"/>
                  <a:pt x="141" y="0"/>
                  <a:pt x="318" y="0"/>
                </a:cubicBezTo>
              </a:path>
            </a:pathLst>
          </a:custGeom>
          <a:solidFill>
            <a:sysClr val="window" lastClr="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0000"/>
              </a:solidFill>
              <a:effectLst/>
              <a:uLnTx/>
              <a:uFillTx/>
              <a:latin typeface="思源宋体 CN" panose="02020400000000000000" pitchFamily="18" charset="-122"/>
              <a:sym typeface="+mn-lt"/>
            </a:endParaRPr>
          </a:p>
        </p:txBody>
      </p:sp>
      <p:sp>
        <p:nvSpPr>
          <p:cNvPr id="2" name="文本框 1"/>
          <p:cNvSpPr txBox="1"/>
          <p:nvPr>
            <p:custDataLst>
              <p:tags r:id="rId3"/>
            </p:custDataLst>
          </p:nvPr>
        </p:nvSpPr>
        <p:spPr>
          <a:xfrm>
            <a:off x="-8255" y="5313045"/>
            <a:ext cx="6131560" cy="386080"/>
          </a:xfrm>
          <a:prstGeom prst="rect">
            <a:avLst/>
          </a:prstGeom>
          <a:noFill/>
        </p:spPr>
        <p:txBody>
          <a:bodyPr wrap="square" rtlCol="0" anchor="t">
            <a:noAutofit/>
          </a:bodyPr>
          <a:lstStyle/>
          <a:p>
            <a:pPr marL="742950" lvl="2" indent="-285750">
              <a:lnSpc>
                <a:spcPct val="150000"/>
              </a:lnSpc>
              <a:buFont typeface="Wingdings" panose="05000000000000000000" charset="0"/>
              <a:buChar char="Ø"/>
            </a:pPr>
            <a:r>
              <a:rPr lang="zh-CN" altLang="en-US" sz="1400" dirty="0">
                <a:solidFill>
                  <a:schemeClr val="bg1"/>
                </a:solidFill>
                <a:latin typeface="微软雅黑" panose="020B0503020204020204" pitchFamily="34" charset="-122"/>
                <a:ea typeface="微软雅黑" panose="020B0503020204020204" pitchFamily="34" charset="-122"/>
                <a:sym typeface="微软雅黑 Light" panose="020B0502040204020203" pitchFamily="34" charset="-122"/>
              </a:rPr>
              <a:t>材料發揮作用前相變土壤層溫度，在</a:t>
            </a:r>
            <a:r>
              <a:rPr lang="en-US" altLang="zh-CN" sz="1400" dirty="0">
                <a:solidFill>
                  <a:schemeClr val="bg1"/>
                </a:solidFill>
                <a:latin typeface="微软雅黑" panose="020B0503020204020204" pitchFamily="34" charset="-122"/>
                <a:ea typeface="微软雅黑" panose="020B0503020204020204" pitchFamily="34" charset="-122"/>
                <a:sym typeface="微软雅黑 Light" panose="020B0502040204020203" pitchFamily="34" charset="-122"/>
              </a:rPr>
              <a:t>32</a:t>
            </a:r>
            <a:r>
              <a:rPr lang="zh-CN" altLang="en-US" sz="1400" dirty="0">
                <a:solidFill>
                  <a:schemeClr val="bg1"/>
                </a:solidFill>
                <a:latin typeface="微软雅黑" panose="020B0503020204020204" pitchFamily="34" charset="-122"/>
                <a:ea typeface="微软雅黑" panose="020B0503020204020204" pitchFamily="34" charset="-122"/>
                <a:sym typeface="微软雅黑 Light" panose="020B0502040204020203" pitchFamily="34" charset="-122"/>
              </a:rPr>
              <a:t>℃範圍內上下波動</a:t>
            </a:r>
          </a:p>
        </p:txBody>
      </p:sp>
      <p:sp>
        <p:nvSpPr>
          <p:cNvPr id="9" name="文本框 8"/>
          <p:cNvSpPr txBox="1"/>
          <p:nvPr>
            <p:custDataLst>
              <p:tags r:id="rId4"/>
            </p:custDataLst>
          </p:nvPr>
        </p:nvSpPr>
        <p:spPr>
          <a:xfrm>
            <a:off x="5625625" y="5313168"/>
            <a:ext cx="5799784" cy="386109"/>
          </a:xfrm>
          <a:prstGeom prst="rect">
            <a:avLst/>
          </a:prstGeom>
          <a:noFill/>
        </p:spPr>
        <p:txBody>
          <a:bodyPr wrap="square" rtlCol="0" anchor="t">
            <a:noAutofit/>
          </a:bodyPr>
          <a:lstStyle/>
          <a:p>
            <a:pPr marL="742950" lvl="2" indent="-285750">
              <a:lnSpc>
                <a:spcPct val="150000"/>
              </a:lnSpc>
              <a:buFont typeface="Wingdings" panose="05000000000000000000" charset="0"/>
              <a:buChar char="Ø"/>
            </a:pPr>
            <a:r>
              <a:rPr lang="zh-CN" altLang="en-US" sz="1400" dirty="0">
                <a:solidFill>
                  <a:schemeClr val="bg1"/>
                </a:solidFill>
                <a:latin typeface="微软雅黑" panose="020B0503020204020204" pitchFamily="34" charset="-122"/>
                <a:ea typeface="微软雅黑" panose="020B0503020204020204" pitchFamily="34" charset="-122"/>
                <a:sym typeface="微软雅黑 Light" panose="020B0502040204020203" pitchFamily="34" charset="-122"/>
              </a:rPr>
              <a:t>材料發揮作用後相變土壤層溫度，降至</a:t>
            </a:r>
            <a:r>
              <a:rPr lang="en-US" altLang="zh-CN" sz="1400" dirty="0">
                <a:solidFill>
                  <a:schemeClr val="bg1"/>
                </a:solidFill>
                <a:latin typeface="微软雅黑" panose="020B0503020204020204" pitchFamily="34" charset="-122"/>
                <a:ea typeface="微软雅黑" panose="020B0503020204020204" pitchFamily="34" charset="-122"/>
                <a:sym typeface="微软雅黑 Light" panose="020B0502040204020203" pitchFamily="34" charset="-122"/>
              </a:rPr>
              <a:t>25</a:t>
            </a:r>
            <a:r>
              <a:rPr lang="zh-CN" altLang="en-US" sz="1400" dirty="0">
                <a:solidFill>
                  <a:schemeClr val="bg1"/>
                </a:solidFill>
                <a:latin typeface="微软雅黑" panose="020B0503020204020204" pitchFamily="34" charset="-122"/>
                <a:ea typeface="微软雅黑" panose="020B0503020204020204" pitchFamily="34" charset="-122"/>
                <a:sym typeface="微软雅黑 Light" panose="020B0502040204020203" pitchFamily="34" charset="-122"/>
              </a:rPr>
              <a:t>℃以下，穩定在</a:t>
            </a:r>
            <a:r>
              <a:rPr lang="en-US" altLang="zh-CN" sz="1400" dirty="0">
                <a:solidFill>
                  <a:schemeClr val="bg1"/>
                </a:solidFill>
                <a:latin typeface="微软雅黑" panose="020B0503020204020204" pitchFamily="34" charset="-122"/>
                <a:ea typeface="微软雅黑" panose="020B0503020204020204" pitchFamily="34" charset="-122"/>
                <a:sym typeface="微软雅黑 Light" panose="020B0502040204020203" pitchFamily="34" charset="-122"/>
              </a:rPr>
              <a:t>20</a:t>
            </a:r>
            <a:r>
              <a:rPr lang="zh-CN" altLang="en-US" sz="1400" dirty="0">
                <a:solidFill>
                  <a:schemeClr val="bg1"/>
                </a:solidFill>
                <a:latin typeface="微软雅黑" panose="020B0503020204020204" pitchFamily="34" charset="-122"/>
                <a:ea typeface="微软雅黑" panose="020B0503020204020204" pitchFamily="34" charset="-122"/>
                <a:sym typeface="微软雅黑 Light" panose="020B0502040204020203" pitchFamily="34" charset="-122"/>
              </a:rPr>
              <a:t>℃</a:t>
            </a:r>
          </a:p>
        </p:txBody>
      </p:sp>
      <p:sp>
        <p:nvSpPr>
          <p:cNvPr id="12" name="TextBox 117"/>
          <p:cNvSpPr txBox="1"/>
          <p:nvPr>
            <p:custDataLst>
              <p:tags r:id="rId5"/>
            </p:custDataLst>
          </p:nvPr>
        </p:nvSpPr>
        <p:spPr>
          <a:xfrm>
            <a:off x="883286" y="5817338"/>
            <a:ext cx="10423956" cy="501650"/>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marL="215900" indent="0" algn="just" fontAlgn="auto">
              <a:lnSpc>
                <a:spcPts val="3200"/>
              </a:lnSpc>
              <a:buFont typeface="Wingdings" panose="05000000000000000000" charset="0"/>
              <a:buNone/>
            </a:pPr>
            <a:r>
              <a:rPr lang="zh-CN" altLang="en-US" sz="1600" b="1" dirty="0">
                <a:solidFill>
                  <a:schemeClr val="bg1"/>
                </a:solidFill>
                <a:effectLst>
                  <a:outerShdw blurRad="38100" dist="25400" dir="5400000" algn="ctr" rotWithShape="0">
                    <a:srgbClr val="6E747A">
                      <a:alpha val="43000"/>
                    </a:srgbClr>
                  </a:outerShdw>
                </a:effectLst>
                <a:sym typeface="+mn-ea"/>
              </a:rPr>
              <a:t>上圖為</a:t>
            </a:r>
            <a:r>
              <a:rPr lang="en-US" altLang="zh-CN" sz="1600" b="1" dirty="0">
                <a:solidFill>
                  <a:schemeClr val="bg1"/>
                </a:solidFill>
                <a:effectLst>
                  <a:outerShdw blurRad="38100" dist="25400" dir="5400000" algn="ctr" rotWithShape="0">
                    <a:srgbClr val="6E747A">
                      <a:alpha val="43000"/>
                    </a:srgbClr>
                  </a:outerShdw>
                </a:effectLst>
                <a:sym typeface="+mn-ea"/>
              </a:rPr>
              <a:t>2025</a:t>
            </a:r>
            <a:r>
              <a:rPr lang="zh-CN" altLang="en-US" sz="1600" b="1" dirty="0">
                <a:solidFill>
                  <a:schemeClr val="bg1"/>
                </a:solidFill>
                <a:effectLst>
                  <a:outerShdw blurRad="38100" dist="25400" dir="5400000" algn="ctr" rotWithShape="0">
                    <a:srgbClr val="6E747A">
                      <a:alpha val="43000"/>
                    </a:srgbClr>
                  </a:outerShdw>
                </a:effectLst>
                <a:sym typeface="+mn-ea"/>
              </a:rPr>
              <a:t>年</a:t>
            </a:r>
            <a:r>
              <a:rPr lang="en-US" altLang="zh-CN" sz="1600" b="1" dirty="0">
                <a:solidFill>
                  <a:schemeClr val="bg1"/>
                </a:solidFill>
                <a:effectLst>
                  <a:outerShdw blurRad="38100" dist="25400" dir="5400000" algn="ctr" rotWithShape="0">
                    <a:srgbClr val="6E747A">
                      <a:alpha val="43000"/>
                    </a:srgbClr>
                  </a:outerShdw>
                </a:effectLst>
                <a:sym typeface="+mn-ea"/>
              </a:rPr>
              <a:t>6</a:t>
            </a:r>
            <a:r>
              <a:rPr lang="zh-CN" altLang="en-US" sz="1600" b="1" dirty="0">
                <a:solidFill>
                  <a:schemeClr val="bg1"/>
                </a:solidFill>
                <a:effectLst>
                  <a:outerShdw blurRad="38100" dist="25400" dir="5400000" algn="ctr" rotWithShape="0">
                    <a:srgbClr val="6E747A">
                      <a:alpha val="43000"/>
                    </a:srgbClr>
                  </a:outerShdw>
                </a:effectLst>
                <a:sym typeface="+mn-ea"/>
              </a:rPr>
              <a:t>月</a:t>
            </a:r>
            <a:r>
              <a:rPr lang="en-US" altLang="zh-CN" sz="1600" b="1" dirty="0">
                <a:solidFill>
                  <a:schemeClr val="bg1"/>
                </a:solidFill>
                <a:effectLst>
                  <a:outerShdw blurRad="38100" dist="25400" dir="5400000" algn="ctr" rotWithShape="0">
                    <a:srgbClr val="6E747A">
                      <a:alpha val="43000"/>
                    </a:srgbClr>
                  </a:outerShdw>
                </a:effectLst>
                <a:sym typeface="+mn-ea"/>
              </a:rPr>
              <a:t>7</a:t>
            </a:r>
            <a:r>
              <a:rPr lang="zh-CN" altLang="en-US" sz="1600" b="1" dirty="0">
                <a:solidFill>
                  <a:schemeClr val="bg1"/>
                </a:solidFill>
                <a:effectLst>
                  <a:outerShdw blurRad="38100" dist="25400" dir="5400000" algn="ctr" rotWithShape="0">
                    <a:srgbClr val="6E747A">
                      <a:alpha val="43000"/>
                    </a:srgbClr>
                  </a:outerShdw>
                </a:effectLst>
                <a:sym typeface="+mn-ea"/>
              </a:rPr>
              <a:t>日</a:t>
            </a:r>
            <a:r>
              <a:rPr lang="en-US" altLang="zh-CN" sz="1600" b="1" dirty="0">
                <a:solidFill>
                  <a:schemeClr val="bg1"/>
                </a:solidFill>
                <a:effectLst>
                  <a:outerShdw blurRad="38100" dist="25400" dir="5400000" algn="ctr" rotWithShape="0">
                    <a:srgbClr val="6E747A">
                      <a:alpha val="43000"/>
                    </a:srgbClr>
                  </a:outerShdw>
                </a:effectLst>
                <a:sym typeface="+mn-ea"/>
              </a:rPr>
              <a:t>-15</a:t>
            </a:r>
            <a:r>
              <a:rPr lang="zh-CN" altLang="en-US" sz="1600" b="1" dirty="0">
                <a:solidFill>
                  <a:schemeClr val="bg1"/>
                </a:solidFill>
                <a:effectLst>
                  <a:outerShdw blurRad="38100" dist="25400" dir="5400000" algn="ctr" rotWithShape="0">
                    <a:srgbClr val="6E747A">
                      <a:alpha val="43000"/>
                    </a:srgbClr>
                  </a:outerShdw>
                </a:effectLst>
                <a:sym typeface="+mn-ea"/>
              </a:rPr>
              <a:t>日夏季最熱日測量溫度變化圖，從圖中可見，相變儲冷材料發揮了良好的作用。</a:t>
            </a:r>
          </a:p>
        </p:txBody>
      </p:sp>
      <p:pic>
        <p:nvPicPr>
          <p:cNvPr id="15" name="图片 14"/>
          <p:cNvPicPr>
            <a:picLocks noChangeAspect="1"/>
          </p:cNvPicPr>
          <p:nvPr>
            <p:custDataLst>
              <p:tags r:id="rId6"/>
            </p:custDataLst>
          </p:nvPr>
        </p:nvPicPr>
        <p:blipFill>
          <a:blip r:embed="rId12"/>
          <a:stretch>
            <a:fillRect/>
          </a:stretch>
        </p:blipFill>
        <p:spPr>
          <a:xfrm>
            <a:off x="567088" y="1292065"/>
            <a:ext cx="5170450" cy="3957420"/>
          </a:xfrm>
          <a:prstGeom prst="rect">
            <a:avLst/>
          </a:prstGeom>
        </p:spPr>
      </p:pic>
      <p:pic>
        <p:nvPicPr>
          <p:cNvPr id="3" name="图片 2"/>
          <p:cNvPicPr>
            <a:picLocks noChangeAspect="1"/>
          </p:cNvPicPr>
          <p:nvPr>
            <p:custDataLst>
              <p:tags r:id="rId7"/>
            </p:custDataLst>
          </p:nvPr>
        </p:nvPicPr>
        <p:blipFill>
          <a:blip r:embed="rId13"/>
          <a:stretch>
            <a:fillRect/>
          </a:stretch>
        </p:blipFill>
        <p:spPr>
          <a:xfrm>
            <a:off x="6215380" y="1291590"/>
            <a:ext cx="5142865" cy="3936365"/>
          </a:xfrm>
          <a:prstGeom prst="rect">
            <a:avLst/>
          </a:prstGeom>
        </p:spPr>
      </p:pic>
      <p:sp>
        <p:nvSpPr>
          <p:cNvPr id="5" name="文本框 4"/>
          <p:cNvSpPr txBox="1"/>
          <p:nvPr/>
        </p:nvSpPr>
        <p:spPr>
          <a:xfrm>
            <a:off x="445135" y="560705"/>
            <a:ext cx="6096000" cy="460375"/>
          </a:xfrm>
          <a:prstGeom prst="rect">
            <a:avLst/>
          </a:prstGeom>
          <a:noFill/>
        </p:spPr>
        <p:txBody>
          <a:bodyPr wrap="square" rtlCol="0" anchor="t">
            <a:spAutoFit/>
          </a:bodyPr>
          <a:lstStyle/>
          <a:p>
            <a:r>
              <a:rPr lang="zh-CN" altLang="en-US" sz="2400" b="1"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相變</a:t>
            </a:r>
            <a:r>
              <a:rPr lang="zh-CN" altLang="en-US" sz="2400" b="1"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土壤層熱特性</a:t>
            </a:r>
            <a:endParaRPr lang="zh-CN" altLang="en-US" sz="2400" b="1" dirty="0">
              <a:solidFill>
                <a:schemeClr val="tx1"/>
              </a:solidFill>
              <a:latin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7" name="组合 6"/>
          <p:cNvGrpSpPr/>
          <p:nvPr/>
        </p:nvGrpSpPr>
        <p:grpSpPr>
          <a:xfrm>
            <a:off x="0" y="46038"/>
            <a:ext cx="12192000" cy="395287"/>
            <a:chOff x="0" y="73"/>
            <a:chExt cx="19200" cy="623"/>
          </a:xfrm>
        </p:grpSpPr>
        <p:pic>
          <p:nvPicPr>
            <p:cNvPr id="8" name="图片 7" descr="upload_post_object_v2_806035386"/>
            <p:cNvPicPr>
              <a:picLocks noChangeAspect="1"/>
            </p:cNvPicPr>
            <p:nvPr>
              <p:custDataLst>
                <p:tags r:id="rId9"/>
              </p:custDataLst>
            </p:nvPr>
          </p:nvPicPr>
          <p:blipFill>
            <a:blip r:embed="rId14" cstate="print"/>
            <a:stretch>
              <a:fillRect/>
            </a:stretch>
          </p:blipFill>
          <p:spPr>
            <a:xfrm>
              <a:off x="17929" y="73"/>
              <a:ext cx="916" cy="623"/>
            </a:xfrm>
            <a:prstGeom prst="ellipse">
              <a:avLst/>
            </a:prstGeom>
            <a:solidFill>
              <a:schemeClr val="bg1"/>
            </a:solidFill>
          </p:spPr>
        </p:pic>
        <p:pic>
          <p:nvPicPr>
            <p:cNvPr id="4" name="picture 14"/>
            <p:cNvPicPr>
              <a:picLocks noChangeAspect="1"/>
            </p:cNvPicPr>
            <p:nvPr>
              <p:custDataLst>
                <p:tags r:id="rId10"/>
              </p:custDataLst>
            </p:nvPr>
          </p:nvPicPr>
          <p:blipFill>
            <a:blip r:embed="rId15"/>
            <a:stretch>
              <a:fillRect/>
            </a:stretch>
          </p:blipFill>
          <p:spPr>
            <a:xfrm>
              <a:off x="0" y="684"/>
              <a:ext cx="19200" cy="12"/>
            </a:xfrm>
            <a:prstGeom prst="rect">
              <a:avLst/>
            </a:prstGeom>
            <a:noFill/>
            <a:ln w="9525">
              <a:noFill/>
            </a:ln>
          </p:spPr>
        </p:pic>
      </p:grpSp>
      <p:sp>
        <p:nvSpPr>
          <p:cNvPr id="6" name="textbox 12"/>
          <p:cNvSpPr/>
          <p:nvPr>
            <p:custDataLst>
              <p:tags r:id="rId8"/>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24"/>
          <p:cNvSpPr/>
          <p:nvPr>
            <p:custDataLst>
              <p:tags r:id="rId1"/>
            </p:custDataLst>
          </p:nvPr>
        </p:nvSpPr>
        <p:spPr>
          <a:xfrm>
            <a:off x="-43815" y="1106170"/>
            <a:ext cx="12253595" cy="5001895"/>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latin typeface="+mn-lt"/>
              <a:ea typeface="+mn-ea"/>
              <a:cs typeface="+mn-cs"/>
            </a:endParaRPr>
          </a:p>
        </p:txBody>
      </p:sp>
      <p:sp>
        <p:nvSpPr>
          <p:cNvPr id="42" name="Freeform 144"/>
          <p:cNvSpPr>
            <a:spLocks noChangeArrowheads="1"/>
          </p:cNvSpPr>
          <p:nvPr/>
        </p:nvSpPr>
        <p:spPr bwMode="auto">
          <a:xfrm>
            <a:off x="6493153" y="4025107"/>
            <a:ext cx="223079" cy="206798"/>
          </a:xfrm>
          <a:custGeom>
            <a:avLst/>
            <a:gdLst>
              <a:gd name="T0" fmla="*/ 114881 w 602"/>
              <a:gd name="T1" fmla="*/ 0 h 559"/>
              <a:gd name="T2" fmla="*/ 114881 w 602"/>
              <a:gd name="T3" fmla="*/ 0 h 559"/>
              <a:gd name="T4" fmla="*/ 217118 w 602"/>
              <a:gd name="T5" fmla="*/ 84035 h 559"/>
              <a:gd name="T6" fmla="*/ 114881 w 602"/>
              <a:gd name="T7" fmla="*/ 165546 h 559"/>
              <a:gd name="T8" fmla="*/ 91760 w 602"/>
              <a:gd name="T9" fmla="*/ 163022 h 559"/>
              <a:gd name="T10" fmla="*/ 15173 w 602"/>
              <a:gd name="T11" fmla="*/ 193678 h 559"/>
              <a:gd name="T12" fmla="*/ 40822 w 602"/>
              <a:gd name="T13" fmla="*/ 147874 h 559"/>
              <a:gd name="T14" fmla="*/ 0 w 602"/>
              <a:gd name="T15" fmla="*/ 84035 h 559"/>
              <a:gd name="T16" fmla="*/ 114881 w 602"/>
              <a:gd name="T17" fmla="*/ 0 h 5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2" h="559">
                <a:moveTo>
                  <a:pt x="318" y="0"/>
                </a:moveTo>
                <a:lnTo>
                  <a:pt x="318" y="0"/>
                </a:lnTo>
                <a:cubicBezTo>
                  <a:pt x="495" y="0"/>
                  <a:pt x="601" y="106"/>
                  <a:pt x="601" y="233"/>
                </a:cubicBezTo>
                <a:cubicBezTo>
                  <a:pt x="601" y="360"/>
                  <a:pt x="495" y="459"/>
                  <a:pt x="318" y="459"/>
                </a:cubicBezTo>
                <a:cubicBezTo>
                  <a:pt x="297" y="459"/>
                  <a:pt x="276" y="452"/>
                  <a:pt x="254" y="452"/>
                </a:cubicBezTo>
                <a:cubicBezTo>
                  <a:pt x="170" y="558"/>
                  <a:pt x="42" y="537"/>
                  <a:pt x="42" y="537"/>
                </a:cubicBezTo>
                <a:cubicBezTo>
                  <a:pt x="134" y="494"/>
                  <a:pt x="134" y="417"/>
                  <a:pt x="113" y="410"/>
                </a:cubicBezTo>
                <a:cubicBezTo>
                  <a:pt x="42" y="367"/>
                  <a:pt x="0" y="303"/>
                  <a:pt x="0" y="233"/>
                </a:cubicBezTo>
                <a:cubicBezTo>
                  <a:pt x="0" y="106"/>
                  <a:pt x="141" y="0"/>
                  <a:pt x="318" y="0"/>
                </a:cubicBezTo>
              </a:path>
            </a:pathLst>
          </a:custGeom>
          <a:solidFill>
            <a:sysClr val="window" lastClr="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0000"/>
              </a:solidFill>
              <a:effectLst/>
              <a:uLnTx/>
              <a:uFillTx/>
              <a:latin typeface="思源宋体 CN" panose="02020400000000000000" pitchFamily="18" charset="-122"/>
              <a:sym typeface="+mn-lt"/>
            </a:endParaRPr>
          </a:p>
        </p:txBody>
      </p:sp>
      <p:sp>
        <p:nvSpPr>
          <p:cNvPr id="12" name="TextBox 117"/>
          <p:cNvSpPr txBox="1"/>
          <p:nvPr>
            <p:custDataLst>
              <p:tags r:id="rId2"/>
            </p:custDataLst>
          </p:nvPr>
        </p:nvSpPr>
        <p:spPr>
          <a:xfrm>
            <a:off x="954405" y="5027295"/>
            <a:ext cx="9603740" cy="911860"/>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marL="558800" indent="-342900" algn="just" fontAlgn="auto">
              <a:lnSpc>
                <a:spcPts val="3200"/>
              </a:lnSpc>
              <a:buFont typeface="Wingdings" panose="05000000000000000000" charset="0"/>
              <a:buChar char="Ø"/>
            </a:pPr>
            <a:r>
              <a:rPr lang="zh-CN" altLang="en-US" sz="1600" b="1" dirty="0">
                <a:solidFill>
                  <a:schemeClr val="bg1"/>
                </a:solidFill>
                <a:effectLst>
                  <a:outerShdw blurRad="38100" dist="25400" dir="5400000" algn="ctr" rotWithShape="0">
                    <a:srgbClr val="6E747A">
                      <a:alpha val="43000"/>
                    </a:srgbClr>
                  </a:outerShdw>
                </a:effectLst>
                <a:sym typeface="+mn-ea"/>
              </a:rPr>
              <a:t>上圖1-2種植農作物為辣椒，種植週期在60-90天之間；圖3-4為百香果，種植週期在1-2年。</a:t>
            </a:r>
          </a:p>
          <a:p>
            <a:pPr marL="558800" indent="-342900" algn="just" fontAlgn="auto">
              <a:lnSpc>
                <a:spcPts val="3200"/>
              </a:lnSpc>
              <a:buFont typeface="Wingdings" panose="05000000000000000000" charset="0"/>
              <a:buChar char="Ø"/>
            </a:pPr>
            <a:r>
              <a:rPr lang="zh-CN" altLang="en-US" sz="1600" b="1" dirty="0">
                <a:solidFill>
                  <a:schemeClr val="bg1"/>
                </a:solidFill>
                <a:effectLst>
                  <a:outerShdw blurRad="38100" dist="25400" dir="5400000" algn="ctr" rotWithShape="0">
                    <a:srgbClr val="6E747A">
                      <a:alpha val="43000"/>
                    </a:srgbClr>
                  </a:outerShdw>
                </a:effectLst>
                <a:sym typeface="+mn-ea"/>
              </a:rPr>
              <a:t>目前種植農作物生長狀態良好，後續將進一步優化系統，為農作物營造更好的生長環境。</a:t>
            </a:r>
          </a:p>
        </p:txBody>
      </p:sp>
      <p:pic>
        <p:nvPicPr>
          <p:cNvPr id="2" name="图片 1" descr="微信图片_20250309223140"/>
          <p:cNvPicPr>
            <a:picLocks noChangeAspect="1"/>
          </p:cNvPicPr>
          <p:nvPr/>
        </p:nvPicPr>
        <p:blipFill>
          <a:blip r:embed="rId7"/>
          <a:stretch>
            <a:fillRect/>
          </a:stretch>
        </p:blipFill>
        <p:spPr>
          <a:xfrm>
            <a:off x="447675" y="1555750"/>
            <a:ext cx="2482850" cy="3312795"/>
          </a:xfrm>
          <a:prstGeom prst="rect">
            <a:avLst/>
          </a:prstGeom>
          <a:effectLst>
            <a:outerShdw blurRad="50800" dist="38100" dir="5400000" algn="t" rotWithShape="0">
              <a:prstClr val="black">
                <a:alpha val="40000"/>
              </a:prstClr>
            </a:outerShdw>
          </a:effectLst>
        </p:spPr>
      </p:pic>
      <p:pic>
        <p:nvPicPr>
          <p:cNvPr id="6" name="图片 5" descr="微信图片_20250309223134"/>
          <p:cNvPicPr>
            <a:picLocks noChangeAspect="1"/>
          </p:cNvPicPr>
          <p:nvPr/>
        </p:nvPicPr>
        <p:blipFill>
          <a:blip r:embed="rId8"/>
          <a:stretch>
            <a:fillRect/>
          </a:stretch>
        </p:blipFill>
        <p:spPr>
          <a:xfrm>
            <a:off x="3441700" y="1555115"/>
            <a:ext cx="2482215" cy="3312160"/>
          </a:xfrm>
          <a:prstGeom prst="rect">
            <a:avLst/>
          </a:prstGeom>
          <a:effectLst>
            <a:outerShdw blurRad="50800" dist="38100" dir="5400000" algn="t" rotWithShape="0">
              <a:prstClr val="black">
                <a:alpha val="40000"/>
              </a:prstClr>
            </a:outerShdw>
          </a:effectLst>
        </p:spPr>
      </p:pic>
      <p:pic>
        <p:nvPicPr>
          <p:cNvPr id="9" name="图片 8" descr="微信图片_20250309223145"/>
          <p:cNvPicPr>
            <a:picLocks noChangeAspect="1"/>
          </p:cNvPicPr>
          <p:nvPr/>
        </p:nvPicPr>
        <p:blipFill>
          <a:blip r:embed="rId9"/>
          <a:stretch>
            <a:fillRect/>
          </a:stretch>
        </p:blipFill>
        <p:spPr>
          <a:xfrm>
            <a:off x="6435090" y="1555750"/>
            <a:ext cx="2482850" cy="3313430"/>
          </a:xfrm>
          <a:prstGeom prst="rect">
            <a:avLst/>
          </a:prstGeom>
          <a:effectLst>
            <a:outerShdw blurRad="50800" dist="38100" dir="5400000" algn="t" rotWithShape="0">
              <a:prstClr val="black">
                <a:alpha val="40000"/>
              </a:prstClr>
            </a:outerShdw>
          </a:effectLst>
        </p:spPr>
      </p:pic>
      <p:pic>
        <p:nvPicPr>
          <p:cNvPr id="13" name="图片 12" descr="微信图片_20250309223150"/>
          <p:cNvPicPr>
            <a:picLocks noChangeAspect="1"/>
          </p:cNvPicPr>
          <p:nvPr/>
        </p:nvPicPr>
        <p:blipFill>
          <a:blip r:embed="rId10"/>
          <a:stretch>
            <a:fillRect/>
          </a:stretch>
        </p:blipFill>
        <p:spPr>
          <a:xfrm>
            <a:off x="9429115" y="1596390"/>
            <a:ext cx="2453005" cy="3272790"/>
          </a:xfrm>
          <a:prstGeom prst="rect">
            <a:avLst/>
          </a:prstGeom>
          <a:effectLst>
            <a:outerShdw blurRad="50800" dist="38100" dir="5400000" algn="t" rotWithShape="0">
              <a:prstClr val="black">
                <a:alpha val="40000"/>
              </a:prstClr>
            </a:outerShdw>
          </a:effectLst>
        </p:spPr>
      </p:pic>
      <p:cxnSp>
        <p:nvCxnSpPr>
          <p:cNvPr id="14" name="直接连接符 13"/>
          <p:cNvCxnSpPr/>
          <p:nvPr/>
        </p:nvCxnSpPr>
        <p:spPr>
          <a:xfrm>
            <a:off x="3189605" y="1577340"/>
            <a:ext cx="6985" cy="3274695"/>
          </a:xfrm>
          <a:prstGeom prst="line">
            <a:avLst/>
          </a:prstGeom>
          <a:ln w="28575" cap="rnd" cmpd="sng">
            <a:solidFill>
              <a:srgbClr val="F0F0F0"/>
            </a:solidFill>
            <a:prstDash val="solid"/>
            <a:round/>
          </a:ln>
        </p:spPr>
        <p:style>
          <a:lnRef idx="0">
            <a:srgbClr val="FFFFFF"/>
          </a:lnRef>
          <a:fillRef idx="0">
            <a:srgbClr val="FFFFFF"/>
          </a:fillRef>
          <a:effectRef idx="0">
            <a:srgbClr val="FFFFFF"/>
          </a:effectRef>
          <a:fontRef idx="minor">
            <a:schemeClr val="tx1"/>
          </a:fontRef>
        </p:style>
      </p:cxnSp>
      <p:cxnSp>
        <p:nvCxnSpPr>
          <p:cNvPr id="15" name="直接连接符 14"/>
          <p:cNvCxnSpPr/>
          <p:nvPr/>
        </p:nvCxnSpPr>
        <p:spPr>
          <a:xfrm>
            <a:off x="6176010" y="1596390"/>
            <a:ext cx="6985" cy="3274695"/>
          </a:xfrm>
          <a:prstGeom prst="line">
            <a:avLst/>
          </a:prstGeom>
          <a:ln w="28575" cap="rnd" cmpd="sng">
            <a:solidFill>
              <a:srgbClr val="F0F0F0"/>
            </a:solidFill>
            <a:prstDash val="solid"/>
            <a:round/>
          </a:ln>
        </p:spPr>
        <p:style>
          <a:lnRef idx="0">
            <a:srgbClr val="FFFFFF"/>
          </a:lnRef>
          <a:fillRef idx="0">
            <a:srgbClr val="FFFFFF"/>
          </a:fillRef>
          <a:effectRef idx="0">
            <a:srgbClr val="FFFFFF"/>
          </a:effectRef>
          <a:fontRef idx="minor">
            <a:schemeClr val="tx1"/>
          </a:fontRef>
        </p:style>
      </p:cxnSp>
      <p:cxnSp>
        <p:nvCxnSpPr>
          <p:cNvPr id="16" name="直接连接符 15"/>
          <p:cNvCxnSpPr/>
          <p:nvPr/>
        </p:nvCxnSpPr>
        <p:spPr>
          <a:xfrm>
            <a:off x="9148445" y="1596390"/>
            <a:ext cx="6985" cy="3274695"/>
          </a:xfrm>
          <a:prstGeom prst="line">
            <a:avLst/>
          </a:prstGeom>
          <a:ln w="28575" cap="rnd" cmpd="sng">
            <a:solidFill>
              <a:srgbClr val="F0F0F0"/>
            </a:solidFill>
            <a:prstDash val="solid"/>
            <a:round/>
          </a:ln>
        </p:spPr>
        <p:style>
          <a:lnRef idx="0">
            <a:srgbClr val="FFFFFF"/>
          </a:lnRef>
          <a:fillRef idx="0">
            <a:srgbClr val="FFFFFF"/>
          </a:fillRef>
          <a:effectRef idx="0">
            <a:srgbClr val="FFFFFF"/>
          </a:effectRef>
          <a:fontRef idx="minor">
            <a:schemeClr val="tx1"/>
          </a:fontRef>
        </p:style>
      </p:cxnSp>
      <p:sp>
        <p:nvSpPr>
          <p:cNvPr id="3" name="文本框 2"/>
          <p:cNvSpPr txBox="1"/>
          <p:nvPr/>
        </p:nvSpPr>
        <p:spPr>
          <a:xfrm>
            <a:off x="382270" y="553720"/>
            <a:ext cx="6096000" cy="460375"/>
          </a:xfrm>
          <a:prstGeom prst="rect">
            <a:avLst/>
          </a:prstGeom>
          <a:noFill/>
        </p:spPr>
        <p:txBody>
          <a:bodyPr wrap="square" rtlCol="0" anchor="t">
            <a:spAutoFit/>
          </a:bodyPr>
          <a:lstStyle/>
          <a:p>
            <a:r>
              <a:rPr lang="zh-CN" altLang="en-US" sz="2400" b="1" dirty="0">
                <a:solidFill>
                  <a:schemeClr val="bg1"/>
                </a:solidFill>
                <a:latin typeface="微软雅黑" panose="020B0503020204020204" pitchFamily="34" charset="-122"/>
                <a:cs typeface="微软雅黑" panose="020B0503020204020204" pitchFamily="34" charset="-122"/>
                <a:sym typeface="+mn-ea"/>
              </a:rPr>
              <a:t> </a:t>
            </a:r>
            <a:r>
              <a:rPr lang="zh-CN" altLang="en-US" sz="2400" b="1" dirty="0">
                <a:solidFill>
                  <a:schemeClr val="tx1"/>
                </a:solidFill>
                <a:latin typeface="微软雅黑" panose="020B0503020204020204" pitchFamily="34" charset="-122"/>
                <a:cs typeface="微软雅黑" panose="020B0503020204020204" pitchFamily="34" charset="-122"/>
                <a:sym typeface="微软雅黑" panose="020B0503020204020204" pitchFamily="34" charset="-122"/>
              </a:rPr>
              <a:t>大棚種植情況</a:t>
            </a:r>
          </a:p>
        </p:txBody>
      </p:sp>
      <p:grpSp>
        <p:nvGrpSpPr>
          <p:cNvPr id="7" name="组合 6"/>
          <p:cNvGrpSpPr/>
          <p:nvPr/>
        </p:nvGrpSpPr>
        <p:grpSpPr>
          <a:xfrm>
            <a:off x="0" y="46038"/>
            <a:ext cx="12192000" cy="395287"/>
            <a:chOff x="0" y="73"/>
            <a:chExt cx="19200" cy="623"/>
          </a:xfrm>
        </p:grpSpPr>
        <p:pic>
          <p:nvPicPr>
            <p:cNvPr id="8" name="图片 7" descr="upload_post_object_v2_806035386"/>
            <p:cNvPicPr>
              <a:picLocks noChangeAspect="1"/>
            </p:cNvPicPr>
            <p:nvPr>
              <p:custDataLst>
                <p:tags r:id="rId4"/>
              </p:custDataLst>
            </p:nvPr>
          </p:nvPicPr>
          <p:blipFill>
            <a:blip r:embed="rId11" cstate="print"/>
            <a:stretch>
              <a:fillRect/>
            </a:stretch>
          </p:blipFill>
          <p:spPr>
            <a:xfrm>
              <a:off x="17929" y="73"/>
              <a:ext cx="916" cy="623"/>
            </a:xfrm>
            <a:prstGeom prst="ellipse">
              <a:avLst/>
            </a:prstGeom>
            <a:solidFill>
              <a:schemeClr val="bg1"/>
            </a:solidFill>
          </p:spPr>
        </p:pic>
        <p:pic>
          <p:nvPicPr>
            <p:cNvPr id="4" name="picture 14"/>
            <p:cNvPicPr>
              <a:picLocks noChangeAspect="1"/>
            </p:cNvPicPr>
            <p:nvPr>
              <p:custDataLst>
                <p:tags r:id="rId5"/>
              </p:custDataLst>
            </p:nvPr>
          </p:nvPicPr>
          <p:blipFill>
            <a:blip r:embed="rId12"/>
            <a:stretch>
              <a:fillRect/>
            </a:stretch>
          </p:blipFill>
          <p:spPr>
            <a:xfrm>
              <a:off x="0" y="684"/>
              <a:ext cx="19200" cy="12"/>
            </a:xfrm>
            <a:prstGeom prst="rect">
              <a:avLst/>
            </a:prstGeom>
            <a:noFill/>
            <a:ln w="9525">
              <a:noFill/>
            </a:ln>
          </p:spPr>
        </p:pic>
      </p:grpSp>
      <p:sp>
        <p:nvSpPr>
          <p:cNvPr id="5" name="textbox 12"/>
          <p:cNvSpPr/>
          <p:nvPr>
            <p:custDataLst>
              <p:tags r:id="rId3"/>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2"/>
            </p:custDataLst>
          </p:nvPr>
        </p:nvGraphicFramePr>
        <p:xfrm>
          <a:off x="1315649" y="1251984"/>
          <a:ext cx="8605520" cy="4260752"/>
        </p:xfrm>
        <a:graphic>
          <a:graphicData uri="http://schemas.openxmlformats.org/drawingml/2006/table">
            <a:tbl>
              <a:tblPr firstRow="1" bandRow="1"/>
              <a:tblGrid>
                <a:gridCol w="1701800">
                  <a:extLst>
                    <a:ext uri="{9D8B030D-6E8A-4147-A177-3AD203B41FA5}">
                      <a16:colId xmlns:a16="http://schemas.microsoft.com/office/drawing/2014/main" val="20000"/>
                    </a:ext>
                  </a:extLst>
                </a:gridCol>
                <a:gridCol w="1620520">
                  <a:extLst>
                    <a:ext uri="{9D8B030D-6E8A-4147-A177-3AD203B41FA5}">
                      <a16:colId xmlns:a16="http://schemas.microsoft.com/office/drawing/2014/main" val="20001"/>
                    </a:ext>
                  </a:extLst>
                </a:gridCol>
                <a:gridCol w="1790065">
                  <a:extLst>
                    <a:ext uri="{9D8B030D-6E8A-4147-A177-3AD203B41FA5}">
                      <a16:colId xmlns:a16="http://schemas.microsoft.com/office/drawing/2014/main" val="20002"/>
                    </a:ext>
                  </a:extLst>
                </a:gridCol>
                <a:gridCol w="1746885">
                  <a:extLst>
                    <a:ext uri="{9D8B030D-6E8A-4147-A177-3AD203B41FA5}">
                      <a16:colId xmlns:a16="http://schemas.microsoft.com/office/drawing/2014/main" val="20003"/>
                    </a:ext>
                  </a:extLst>
                </a:gridCol>
                <a:gridCol w="1746250">
                  <a:extLst>
                    <a:ext uri="{9D8B030D-6E8A-4147-A177-3AD203B41FA5}">
                      <a16:colId xmlns:a16="http://schemas.microsoft.com/office/drawing/2014/main" val="20004"/>
                    </a:ext>
                  </a:extLst>
                </a:gridCol>
              </a:tblGrid>
              <a:tr h="447554">
                <a:tc>
                  <a:txBody>
                    <a:bodyPr/>
                    <a:lstStyle/>
                    <a:p>
                      <a:pPr algn="ctr">
                        <a:buNone/>
                      </a:pPr>
                      <a:r>
                        <a:rPr lang="zh-CN" altLang="en-US" sz="1400" b="1">
                          <a:solidFill>
                            <a:schemeClr val="bg1"/>
                          </a:solidFill>
                        </a:rPr>
                        <a:t>專案</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solidFill>
                  </a:tcPr>
                </a:tc>
                <a:tc>
                  <a:txBody>
                    <a:bodyPr/>
                    <a:lstStyle/>
                    <a:p>
                      <a:pPr algn="ctr">
                        <a:buNone/>
                      </a:pPr>
                      <a:r>
                        <a:rPr lang="zh-CN" altLang="en-US" sz="1400" b="1">
                          <a:solidFill>
                            <a:schemeClr val="bg1"/>
                          </a:solidFill>
                        </a:rPr>
                        <a:t>百香果</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solidFill>
                  </a:tcPr>
                </a:tc>
                <a:tc>
                  <a:txBody>
                    <a:bodyPr/>
                    <a:lstStyle/>
                    <a:p>
                      <a:pPr algn="ctr">
                        <a:buNone/>
                      </a:pPr>
                      <a:r>
                        <a:rPr lang="zh-CN" altLang="en-US" sz="1400" b="1">
                          <a:solidFill>
                            <a:schemeClr val="bg1"/>
                          </a:solidFill>
                        </a:rPr>
                        <a:t>燕窩果</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solidFill>
                  </a:tcPr>
                </a:tc>
                <a:tc>
                  <a:txBody>
                    <a:bodyPr/>
                    <a:lstStyle/>
                    <a:p>
                      <a:pPr algn="ctr">
                        <a:buNone/>
                      </a:pPr>
                      <a:r>
                        <a:rPr lang="zh-CN" altLang="en-US" sz="1400" b="1" dirty="0">
                          <a:solidFill>
                            <a:schemeClr val="bg1"/>
                          </a:solidFill>
                        </a:rPr>
                        <a:t>高端辣椒</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solidFill>
                  </a:tcPr>
                </a:tc>
                <a:tc>
                  <a:txBody>
                    <a:bodyPr/>
                    <a:lstStyle/>
                    <a:p>
                      <a:pPr algn="ctr">
                        <a:buNone/>
                      </a:pPr>
                      <a:r>
                        <a:rPr lang="zh-CN" altLang="en-US" sz="1400" b="1">
                          <a:solidFill>
                            <a:schemeClr val="bg1"/>
                          </a:solidFill>
                        </a:rPr>
                        <a:t>大棚出租</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solidFill>
                  </a:tcPr>
                </a:tc>
                <a:extLst>
                  <a:ext uri="{0D108BD9-81ED-4DB2-BD59-A6C34878D82A}">
                    <a16:rowId xmlns:a16="http://schemas.microsoft.com/office/drawing/2014/main" val="10000"/>
                  </a:ext>
                </a:extLst>
              </a:tr>
              <a:tr h="393365">
                <a:tc>
                  <a:txBody>
                    <a:bodyPr/>
                    <a:lstStyle/>
                    <a:p>
                      <a:pPr algn="ctr">
                        <a:buNone/>
                      </a:pPr>
                      <a:r>
                        <a:rPr lang="zh-CN" altLang="en-US" sz="1400" b="1">
                          <a:solidFill>
                            <a:srgbClr val="FFFFFF"/>
                          </a:solidFill>
                        </a:rPr>
                        <a:t>市場價格</a:t>
                      </a:r>
                      <a:r>
                        <a:rPr lang="en-US" altLang="zh-CN" sz="1400" b="1">
                          <a:solidFill>
                            <a:srgbClr val="FFFFFF"/>
                          </a:solidFill>
                        </a:rPr>
                        <a:t>(</a:t>
                      </a:r>
                      <a:r>
                        <a:rPr lang="zh-CN" altLang="en-US" sz="1400" b="1">
                          <a:solidFill>
                            <a:srgbClr val="FFFFFF"/>
                          </a:solidFill>
                        </a:rPr>
                        <a:t>元</a:t>
                      </a:r>
                      <a:r>
                        <a:rPr lang="en-US" altLang="zh-CN" sz="1400" b="1">
                          <a:solidFill>
                            <a:srgbClr val="FFFFFF"/>
                          </a:solidFill>
                        </a:rPr>
                        <a:t>/</a:t>
                      </a:r>
                      <a:r>
                        <a:rPr lang="zh-CN" altLang="en-US" sz="1400" b="1">
                          <a:solidFill>
                            <a:srgbClr val="FFFFFF"/>
                          </a:solidFill>
                        </a:rPr>
                        <a:t>斤</a:t>
                      </a:r>
                      <a:r>
                        <a:rPr lang="en-US" altLang="zh-CN" sz="1400" b="1">
                          <a:solidFill>
                            <a:srgbClr val="FFFFFF"/>
                          </a:solidFill>
                        </a:rPr>
                        <a:t>)</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solidFill>
                  </a:tcPr>
                </a:tc>
                <a:tc>
                  <a:txBody>
                    <a:bodyPr/>
                    <a:lstStyle/>
                    <a:p>
                      <a:pPr algn="ctr">
                        <a:buNone/>
                      </a:pPr>
                      <a:r>
                        <a:rPr lang="en-US" altLang="zh-CN" sz="1400" b="0" dirty="0">
                          <a:solidFill>
                            <a:srgbClr val="404040"/>
                          </a:solidFill>
                        </a:rPr>
                        <a:t>12</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dirty="0">
                          <a:solidFill>
                            <a:srgbClr val="404040"/>
                          </a:solidFill>
                        </a:rPr>
                        <a:t>27</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dirty="0">
                          <a:solidFill>
                            <a:srgbClr val="404040"/>
                          </a:solidFill>
                        </a:rPr>
                        <a:t>9</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a:solidFill>
                            <a:srgbClr val="404040"/>
                          </a:solidFill>
                        </a:rPr>
                        <a:t>/</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extLst>
                  <a:ext uri="{0D108BD9-81ED-4DB2-BD59-A6C34878D82A}">
                    <a16:rowId xmlns:a16="http://schemas.microsoft.com/office/drawing/2014/main" val="10001"/>
                  </a:ext>
                </a:extLst>
              </a:tr>
              <a:tr h="353141">
                <a:tc>
                  <a:txBody>
                    <a:bodyPr/>
                    <a:lstStyle/>
                    <a:p>
                      <a:pPr algn="ctr">
                        <a:buNone/>
                      </a:pPr>
                      <a:r>
                        <a:rPr lang="zh-CN" altLang="en-US" sz="1400" b="1" dirty="0">
                          <a:solidFill>
                            <a:srgbClr val="FFFFFF"/>
                          </a:solidFill>
                        </a:rPr>
                        <a:t>畝產量</a:t>
                      </a:r>
                      <a:r>
                        <a:rPr lang="en-US" altLang="zh-CN" sz="1400" b="1" dirty="0">
                          <a:solidFill>
                            <a:srgbClr val="FFFFFF"/>
                          </a:solidFill>
                        </a:rPr>
                        <a:t>(</a:t>
                      </a:r>
                      <a:r>
                        <a:rPr lang="zh-CN" altLang="en-US" sz="1400" b="1" dirty="0">
                          <a:solidFill>
                            <a:srgbClr val="FFFFFF"/>
                          </a:solidFill>
                        </a:rPr>
                        <a:t>斤</a:t>
                      </a:r>
                      <a:r>
                        <a:rPr lang="en-US" altLang="zh-CN" sz="1400" b="1" dirty="0">
                          <a:solidFill>
                            <a:srgbClr val="FFFFFF"/>
                          </a:solidFill>
                        </a:rPr>
                        <a:t>)</a:t>
                      </a: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1"/>
                    </a:solidFill>
                  </a:tcPr>
                </a:tc>
                <a:tc>
                  <a:txBody>
                    <a:bodyPr/>
                    <a:lstStyle/>
                    <a:p>
                      <a:pPr algn="ctr">
                        <a:buNone/>
                      </a:pPr>
                      <a:r>
                        <a:rPr lang="en-US" altLang="zh-CN" sz="1400" b="0" dirty="0">
                          <a:solidFill>
                            <a:srgbClr val="404040"/>
                          </a:solidFill>
                        </a:rPr>
                        <a:t>4000-5000</a:t>
                      </a: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buNone/>
                      </a:pPr>
                      <a:r>
                        <a:rPr lang="en-US" altLang="zh-CN" sz="1400" b="0" dirty="0">
                          <a:solidFill>
                            <a:srgbClr val="404040"/>
                          </a:solidFill>
                        </a:rPr>
                        <a:t>3000</a:t>
                      </a: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buNone/>
                      </a:pPr>
                      <a:r>
                        <a:rPr lang="en-US" altLang="zh-CN" sz="1400" b="0" dirty="0">
                          <a:solidFill>
                            <a:srgbClr val="404040"/>
                          </a:solidFill>
                        </a:rPr>
                        <a:t>6000</a:t>
                      </a: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2">
                  <a:txBody>
                    <a:bodyPr/>
                    <a:lstStyle/>
                    <a:p>
                      <a:pPr algn="ctr">
                        <a:buNone/>
                      </a:pPr>
                      <a:r>
                        <a:rPr lang="en-US" altLang="zh-CN" sz="1400" b="0" dirty="0">
                          <a:solidFill>
                            <a:srgbClr val="404040"/>
                          </a:solidFill>
                        </a:rPr>
                        <a:t>/</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extLst>
                  <a:ext uri="{0D108BD9-81ED-4DB2-BD59-A6C34878D82A}">
                    <a16:rowId xmlns:a16="http://schemas.microsoft.com/office/drawing/2014/main" val="10002"/>
                  </a:ext>
                </a:extLst>
              </a:tr>
              <a:tr h="353141">
                <a:tc>
                  <a:txBody>
                    <a:bodyPr/>
                    <a:lstStyle/>
                    <a:p>
                      <a:pPr algn="ctr">
                        <a:buNone/>
                      </a:pPr>
                      <a:r>
                        <a:rPr lang="zh-CN" altLang="en-US" sz="1400" b="1" dirty="0">
                          <a:solidFill>
                            <a:srgbClr val="FFFFFF"/>
                          </a:solidFill>
                        </a:rPr>
                        <a:t>年結果次數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solidFill>
                  </a:tcPr>
                </a:tc>
                <a:tc>
                  <a:txBody>
                    <a:bodyPr/>
                    <a:lstStyle/>
                    <a:p>
                      <a:pPr algn="ctr">
                        <a:buNone/>
                      </a:pPr>
                      <a:r>
                        <a:rPr lang="en-US" altLang="zh-CN" sz="1400" b="0" dirty="0">
                          <a:solidFill>
                            <a:srgbClr val="40404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dirty="0">
                          <a:solidFill>
                            <a:srgbClr val="40404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dirty="0">
                          <a:solidFill>
                            <a:srgbClr val="40404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lumMod val="40000"/>
                        <a:lumOff val="60000"/>
                      </a:schemeClr>
                    </a:solidFill>
                  </a:tcPr>
                </a:tc>
                <a:tc vMerge="1">
                  <a:txBody>
                    <a:bodyPr/>
                    <a:lstStyle/>
                    <a:p>
                      <a:endParaRPr lang="zh-CN"/>
                    </a:p>
                  </a:txBody>
                  <a:tcPr/>
                </a:tc>
                <a:extLst>
                  <a:ext uri="{0D108BD9-81ED-4DB2-BD59-A6C34878D82A}">
                    <a16:rowId xmlns:a16="http://schemas.microsoft.com/office/drawing/2014/main" val="10003"/>
                  </a:ext>
                </a:extLst>
              </a:tr>
              <a:tr h="353141">
                <a:tc>
                  <a:txBody>
                    <a:bodyPr/>
                    <a:lstStyle/>
                    <a:p>
                      <a:pPr algn="ctr">
                        <a:buNone/>
                      </a:pPr>
                      <a:r>
                        <a:rPr lang="zh-CN" altLang="en-US" sz="1400" b="1" dirty="0">
                          <a:solidFill>
                            <a:srgbClr val="FFFFFF"/>
                          </a:solidFill>
                        </a:rPr>
                        <a:t>年畝產值</a:t>
                      </a:r>
                      <a:r>
                        <a:rPr lang="en-US" altLang="zh-CN" sz="1400" b="1" dirty="0">
                          <a:solidFill>
                            <a:srgbClr val="FFFFFF"/>
                          </a:solidFill>
                          <a:sym typeface="+mn-ea"/>
                        </a:rPr>
                        <a:t>(</a:t>
                      </a:r>
                      <a:r>
                        <a:rPr lang="zh-CN" altLang="en-US" sz="1400" b="1" dirty="0">
                          <a:solidFill>
                            <a:srgbClr val="FFFFFF"/>
                          </a:solidFill>
                          <a:sym typeface="+mn-ea"/>
                        </a:rPr>
                        <a:t>萬元</a:t>
                      </a:r>
                      <a:r>
                        <a:rPr lang="en-US" altLang="zh-CN" sz="1400" b="1" dirty="0">
                          <a:solidFill>
                            <a:srgbClr val="FFFFFF"/>
                          </a:solidFill>
                          <a:sym typeface="+mn-ea"/>
                        </a:rPr>
                        <a:t>)</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solidFill>
                  </a:tcPr>
                </a:tc>
                <a:tc>
                  <a:txBody>
                    <a:bodyPr/>
                    <a:lstStyle/>
                    <a:p>
                      <a:pPr algn="ctr">
                        <a:buNone/>
                      </a:pPr>
                      <a:r>
                        <a:rPr lang="en-US" altLang="zh-CN" sz="1400" b="0" dirty="0">
                          <a:solidFill>
                            <a:srgbClr val="404040"/>
                          </a:solidFill>
                        </a:rPr>
                        <a:t>9.2-12</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dirty="0">
                          <a:solidFill>
                            <a:srgbClr val="404040"/>
                          </a:solidFill>
                        </a:rPr>
                        <a:t>16.2</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dirty="0">
                          <a:solidFill>
                            <a:srgbClr val="404040"/>
                          </a:solidFill>
                        </a:rPr>
                        <a:t>10.8</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a:solidFill>
                            <a:srgbClr val="404040"/>
                          </a:solidFill>
                        </a:rPr>
                        <a:t>/</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extLst>
                  <a:ext uri="{0D108BD9-81ED-4DB2-BD59-A6C34878D82A}">
                    <a16:rowId xmlns:a16="http://schemas.microsoft.com/office/drawing/2014/main" val="10004"/>
                  </a:ext>
                </a:extLst>
              </a:tr>
              <a:tr h="617997">
                <a:tc>
                  <a:txBody>
                    <a:bodyPr/>
                    <a:lstStyle/>
                    <a:p>
                      <a:pPr algn="ctr">
                        <a:buNone/>
                      </a:pPr>
                      <a:r>
                        <a:rPr lang="zh-CN" altLang="en-US" sz="1400" b="1" dirty="0">
                          <a:solidFill>
                            <a:srgbClr val="FFFFFF"/>
                          </a:solidFill>
                        </a:rPr>
                        <a:t>年種植成本</a:t>
                      </a:r>
                      <a:endParaRPr lang="en-US" altLang="zh-CN" sz="1400" b="1" dirty="0">
                        <a:solidFill>
                          <a:srgbClr val="FFFFFF"/>
                        </a:solidFill>
                      </a:endParaRPr>
                    </a:p>
                    <a:p>
                      <a:pPr algn="ctr">
                        <a:buNone/>
                      </a:pPr>
                      <a:r>
                        <a:rPr lang="en-US" altLang="zh-CN" sz="1400" b="1" dirty="0">
                          <a:solidFill>
                            <a:srgbClr val="FFFFFF"/>
                          </a:solidFill>
                          <a:sym typeface="+mn-ea"/>
                        </a:rPr>
                        <a:t>(</a:t>
                      </a:r>
                      <a:r>
                        <a:rPr lang="zh-CN" altLang="en-US" sz="1400" b="1" dirty="0">
                          <a:solidFill>
                            <a:srgbClr val="FFFFFF"/>
                          </a:solidFill>
                          <a:sym typeface="+mn-ea"/>
                        </a:rPr>
                        <a:t>萬元</a:t>
                      </a:r>
                      <a:r>
                        <a:rPr lang="en-US" altLang="zh-CN" sz="1400" b="1" dirty="0">
                          <a:solidFill>
                            <a:srgbClr val="FFFFFF"/>
                          </a:solidFill>
                          <a:sym typeface="+mn-ea"/>
                        </a:rPr>
                        <a:t>/</a:t>
                      </a:r>
                      <a:r>
                        <a:rPr lang="zh-CN" altLang="en-US" sz="1400" b="1" dirty="0">
                          <a:solidFill>
                            <a:srgbClr val="FFFFFF"/>
                          </a:solidFill>
                          <a:sym typeface="+mn-ea"/>
                        </a:rPr>
                        <a:t>畝</a:t>
                      </a:r>
                      <a:r>
                        <a:rPr lang="en-US" altLang="zh-CN" sz="1400" b="1" dirty="0">
                          <a:solidFill>
                            <a:srgbClr val="FFFFFF"/>
                          </a:solidFill>
                          <a:sym typeface="+mn-ea"/>
                        </a:rPr>
                        <a:t>)</a:t>
                      </a: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1"/>
                    </a:solidFill>
                  </a:tcPr>
                </a:tc>
                <a:tc>
                  <a:txBody>
                    <a:bodyPr/>
                    <a:lstStyle/>
                    <a:p>
                      <a:pPr algn="ctr">
                        <a:buNone/>
                      </a:pPr>
                      <a:r>
                        <a:rPr lang="en-US" altLang="zh-CN" sz="1400" b="0" dirty="0">
                          <a:solidFill>
                            <a:srgbClr val="404040"/>
                          </a:solidFill>
                        </a:rPr>
                        <a:t>0.7</a:t>
                      </a: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buNone/>
                      </a:pPr>
                      <a:r>
                        <a:rPr lang="en-US" altLang="zh-CN" sz="1400" b="0" dirty="0">
                          <a:solidFill>
                            <a:srgbClr val="404040"/>
                          </a:solidFill>
                        </a:rPr>
                        <a:t>1.2</a:t>
                      </a: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buNone/>
                      </a:pPr>
                      <a:r>
                        <a:rPr lang="en-US" altLang="zh-CN" sz="1400" b="0" dirty="0">
                          <a:solidFill>
                            <a:srgbClr val="404040"/>
                          </a:solidFill>
                        </a:rPr>
                        <a:t>0.5</a:t>
                      </a: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buNone/>
                      </a:pPr>
                      <a:r>
                        <a:rPr lang="en-US" altLang="zh-CN" sz="1400" b="0" dirty="0">
                          <a:solidFill>
                            <a:srgbClr val="404040"/>
                          </a:solidFill>
                        </a:rPr>
                        <a:t>/</a:t>
                      </a: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617997">
                <a:tc>
                  <a:txBody>
                    <a:bodyPr/>
                    <a:lstStyle/>
                    <a:p>
                      <a:pPr algn="ctr">
                        <a:buNone/>
                      </a:pPr>
                      <a:r>
                        <a:rPr lang="zh-CN" altLang="en-US" sz="1400" b="1" dirty="0">
                          <a:solidFill>
                            <a:srgbClr val="FFFFFF"/>
                          </a:solidFill>
                          <a:sym typeface="+mn-ea"/>
                        </a:rPr>
                        <a:t>年土地租金</a:t>
                      </a:r>
                      <a:endParaRPr lang="en-US" altLang="zh-CN" sz="1400" b="1" dirty="0">
                        <a:solidFill>
                          <a:srgbClr val="FFFFFF"/>
                        </a:solidFill>
                        <a:sym typeface="+mn-ea"/>
                      </a:endParaRPr>
                    </a:p>
                    <a:p>
                      <a:pPr algn="ctr">
                        <a:buNone/>
                      </a:pPr>
                      <a:r>
                        <a:rPr lang="en-US" altLang="zh-CN" sz="1400" b="1" dirty="0">
                          <a:solidFill>
                            <a:srgbClr val="FFFFFF"/>
                          </a:solidFill>
                          <a:sym typeface="+mn-ea"/>
                        </a:rPr>
                        <a:t>(</a:t>
                      </a:r>
                      <a:r>
                        <a:rPr lang="zh-CN" altLang="en-US" sz="1400" b="1" dirty="0">
                          <a:solidFill>
                            <a:srgbClr val="FFFFFF"/>
                          </a:solidFill>
                          <a:sym typeface="+mn-ea"/>
                        </a:rPr>
                        <a:t>萬元</a:t>
                      </a:r>
                      <a:r>
                        <a:rPr lang="en-US" altLang="zh-CN" sz="1400" b="1" dirty="0">
                          <a:solidFill>
                            <a:srgbClr val="FFFFFF"/>
                          </a:solidFill>
                          <a:sym typeface="+mn-ea"/>
                        </a:rPr>
                        <a:t>/</a:t>
                      </a:r>
                      <a:r>
                        <a:rPr lang="zh-CN" altLang="en-US" sz="1400" b="1" dirty="0">
                          <a:solidFill>
                            <a:srgbClr val="FFFFFF"/>
                          </a:solidFill>
                          <a:sym typeface="+mn-ea"/>
                        </a:rPr>
                        <a:t>畝）</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solidFill>
                  </a:tcPr>
                </a:tc>
                <a:tc>
                  <a:txBody>
                    <a:bodyPr/>
                    <a:lstStyle/>
                    <a:p>
                      <a:pPr algn="ctr"/>
                      <a:r>
                        <a:rPr lang="en-US" altLang="zh-CN" sz="1400" b="0" kern="1200" dirty="0">
                          <a:solidFill>
                            <a:srgbClr val="404040"/>
                          </a:solidFill>
                          <a:latin typeface="+mn-lt"/>
                          <a:ea typeface="+mn-ea"/>
                          <a:cs typeface="+mn-cs"/>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lumMod val="40000"/>
                        <a:lumOff val="60000"/>
                      </a:schemeClr>
                    </a:solidFill>
                  </a:tcPr>
                </a:tc>
                <a:tc>
                  <a:txBody>
                    <a:bodyPr/>
                    <a:lstStyle/>
                    <a:p>
                      <a:pPr algn="ctr"/>
                      <a:r>
                        <a:rPr lang="en-US" altLang="zh-CN" sz="1400" b="0" kern="1200" dirty="0">
                          <a:solidFill>
                            <a:srgbClr val="404040"/>
                          </a:solidFill>
                          <a:latin typeface="+mn-lt"/>
                          <a:ea typeface="+mn-ea"/>
                          <a:cs typeface="+mn-cs"/>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lumMod val="40000"/>
                        <a:lumOff val="60000"/>
                      </a:schemeClr>
                    </a:solidFill>
                  </a:tcPr>
                </a:tc>
                <a:tc>
                  <a:txBody>
                    <a:bodyPr/>
                    <a:lstStyle/>
                    <a:p>
                      <a:pPr algn="ctr"/>
                      <a:r>
                        <a:rPr lang="en-US" altLang="zh-CN" sz="1400" b="0" kern="1200" dirty="0">
                          <a:solidFill>
                            <a:srgbClr val="404040"/>
                          </a:solidFill>
                          <a:latin typeface="+mn-lt"/>
                          <a:ea typeface="+mn-ea"/>
                          <a:cs typeface="+mn-cs"/>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lumMod val="40000"/>
                        <a:lumOff val="60000"/>
                      </a:schemeClr>
                    </a:solidFill>
                  </a:tcPr>
                </a:tc>
                <a:tc>
                  <a:txBody>
                    <a:bodyPr/>
                    <a:lstStyle/>
                    <a:p>
                      <a:pPr algn="ctr">
                        <a:buNone/>
                      </a:pPr>
                      <a:r>
                        <a:rPr lang="zh-CN" altLang="en-US" sz="1400" b="0" kern="1200" dirty="0">
                          <a:solidFill>
                            <a:srgbClr val="404040"/>
                          </a:solidFill>
                          <a:latin typeface="+mn-lt"/>
                          <a:ea typeface="+mn-ea"/>
                          <a:cs typeface="+mn-cs"/>
                        </a:rPr>
                        <a:t>南繁季</a:t>
                      </a:r>
                      <a:r>
                        <a:rPr lang="en-US" altLang="zh-CN" sz="1400" b="0" kern="1200" dirty="0">
                          <a:solidFill>
                            <a:srgbClr val="404040"/>
                          </a:solidFill>
                          <a:latin typeface="+mn-lt"/>
                          <a:ea typeface="+mn-ea"/>
                          <a:cs typeface="+mn-cs"/>
                        </a:rPr>
                        <a:t>:1.5 (6</a:t>
                      </a:r>
                      <a:r>
                        <a:rPr lang="zh-CN" altLang="en-US" sz="1400" b="0" kern="1200" dirty="0">
                          <a:solidFill>
                            <a:srgbClr val="404040"/>
                          </a:solidFill>
                          <a:latin typeface="+mn-lt"/>
                          <a:ea typeface="+mn-ea"/>
                          <a:cs typeface="+mn-cs"/>
                        </a:rPr>
                        <a:t>個月）</a:t>
                      </a:r>
                      <a:endParaRPr lang="en-US" altLang="zh-CN" sz="1400" b="0" kern="1200" dirty="0">
                        <a:solidFill>
                          <a:srgbClr val="404040"/>
                        </a:solidFill>
                        <a:latin typeface="+mn-lt"/>
                        <a:ea typeface="+mn-ea"/>
                        <a:cs typeface="+mn-cs"/>
                      </a:endParaRPr>
                    </a:p>
                    <a:p>
                      <a:pPr algn="l">
                        <a:buNone/>
                      </a:pPr>
                      <a:r>
                        <a:rPr lang="zh-CN" altLang="en-US" sz="1400" b="0" kern="1200" dirty="0">
                          <a:solidFill>
                            <a:srgbClr val="404040"/>
                          </a:solidFill>
                          <a:latin typeface="+mn-lt"/>
                          <a:ea typeface="+mn-ea"/>
                          <a:cs typeface="+mn-cs"/>
                        </a:rPr>
                        <a:t>炎熱季</a:t>
                      </a:r>
                      <a:r>
                        <a:rPr lang="en-US" altLang="zh-CN" sz="1400" b="0" kern="1200" dirty="0">
                          <a:solidFill>
                            <a:srgbClr val="404040"/>
                          </a:solidFill>
                          <a:latin typeface="+mn-lt"/>
                          <a:ea typeface="+mn-ea"/>
                          <a:cs typeface="+mn-cs"/>
                        </a:rPr>
                        <a:t>:3(6</a:t>
                      </a:r>
                      <a:r>
                        <a:rPr lang="zh-CN" altLang="en-US" sz="1400" b="0" kern="1200" dirty="0">
                          <a:solidFill>
                            <a:srgbClr val="404040"/>
                          </a:solidFill>
                          <a:latin typeface="+mn-lt"/>
                          <a:ea typeface="+mn-ea"/>
                          <a:cs typeface="+mn-cs"/>
                        </a:rPr>
                        <a:t>個月）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lumMod val="40000"/>
                        <a:lumOff val="60000"/>
                      </a:schemeClr>
                    </a:solidFill>
                  </a:tcPr>
                </a:tc>
                <a:extLst>
                  <a:ext uri="{0D108BD9-81ED-4DB2-BD59-A6C34878D82A}">
                    <a16:rowId xmlns:a16="http://schemas.microsoft.com/office/drawing/2014/main" val="10006"/>
                  </a:ext>
                </a:extLst>
              </a:tr>
              <a:tr h="617997">
                <a:tc>
                  <a:txBody>
                    <a:bodyPr/>
                    <a:lstStyle/>
                    <a:p>
                      <a:pPr algn="ctr">
                        <a:buNone/>
                      </a:pPr>
                      <a:r>
                        <a:rPr lang="zh-CN" altLang="en-US" sz="1400" b="1" dirty="0">
                          <a:solidFill>
                            <a:srgbClr val="FFFFFF"/>
                          </a:solidFill>
                        </a:rPr>
                        <a:t>年畝淨利潤</a:t>
                      </a:r>
                      <a:endParaRPr lang="en-US" altLang="zh-CN" sz="1400" b="1" dirty="0">
                        <a:solidFill>
                          <a:srgbClr val="FFFFFF"/>
                        </a:solidFill>
                      </a:endParaRPr>
                    </a:p>
                    <a:p>
                      <a:pPr algn="ctr">
                        <a:buNone/>
                      </a:pPr>
                      <a:r>
                        <a:rPr lang="en-US" altLang="zh-CN" sz="1400" b="1" dirty="0">
                          <a:solidFill>
                            <a:srgbClr val="FFFFFF"/>
                          </a:solidFill>
                          <a:sym typeface="+mn-ea"/>
                        </a:rPr>
                        <a:t>(</a:t>
                      </a:r>
                      <a:r>
                        <a:rPr lang="zh-CN" altLang="en-US" sz="1400" b="1" dirty="0">
                          <a:solidFill>
                            <a:srgbClr val="FFFFFF"/>
                          </a:solidFill>
                          <a:sym typeface="+mn-ea"/>
                        </a:rPr>
                        <a:t>萬元</a:t>
                      </a:r>
                      <a:r>
                        <a:rPr lang="en-US" altLang="zh-CN" sz="1400" b="1" dirty="0">
                          <a:solidFill>
                            <a:srgbClr val="FFFFFF"/>
                          </a:solidFill>
                          <a:sym typeface="+mn-ea"/>
                        </a:rPr>
                        <a:t>)</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solidFill>
                  </a:tcPr>
                </a:tc>
                <a:tc>
                  <a:txBody>
                    <a:bodyPr/>
                    <a:lstStyle/>
                    <a:p>
                      <a:pPr algn="ctr">
                        <a:buNone/>
                      </a:pPr>
                      <a:r>
                        <a:rPr lang="en-US" altLang="zh-CN" sz="1400" b="0" dirty="0">
                          <a:solidFill>
                            <a:srgbClr val="404040"/>
                          </a:solidFill>
                        </a:rPr>
                        <a:t>5.5-8.3</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dirty="0">
                          <a:solidFill>
                            <a:srgbClr val="404040"/>
                          </a:solidFill>
                        </a:rPr>
                        <a:t>12</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dirty="0">
                          <a:solidFill>
                            <a:srgbClr val="404040"/>
                          </a:solidFill>
                        </a:rPr>
                        <a:t>7.3</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tc>
                  <a:txBody>
                    <a:bodyPr/>
                    <a:lstStyle/>
                    <a:p>
                      <a:pPr algn="ctr">
                        <a:buNone/>
                      </a:pPr>
                      <a:endParaRPr lang="en-US" altLang="zh-CN" sz="1400" b="0" dirty="0">
                        <a:solidFill>
                          <a:srgbClr val="404040"/>
                        </a:solidFill>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1">
                        <a:lumMod val="40000"/>
                        <a:lumOff val="60000"/>
                      </a:schemeClr>
                    </a:solidFill>
                  </a:tcPr>
                </a:tc>
                <a:extLst>
                  <a:ext uri="{0D108BD9-81ED-4DB2-BD59-A6C34878D82A}">
                    <a16:rowId xmlns:a16="http://schemas.microsoft.com/office/drawing/2014/main" val="10007"/>
                  </a:ext>
                </a:extLst>
              </a:tr>
              <a:tr h="506419">
                <a:tc>
                  <a:txBody>
                    <a:bodyPr/>
                    <a:lstStyle/>
                    <a:p>
                      <a:pPr algn="ctr">
                        <a:buNone/>
                      </a:pPr>
                      <a:r>
                        <a:rPr lang="zh-CN" altLang="en-US" sz="1400" b="1">
                          <a:solidFill>
                            <a:srgbClr val="FFFFFF"/>
                          </a:solidFill>
                        </a:rPr>
                        <a:t>回收週期</a:t>
                      </a:r>
                      <a:r>
                        <a:rPr lang="en-US" altLang="zh-CN" sz="1400" b="1">
                          <a:solidFill>
                            <a:srgbClr val="FFFFFF"/>
                          </a:solidFill>
                          <a:sym typeface="+mn-ea"/>
                        </a:rPr>
                        <a:t>(</a:t>
                      </a:r>
                      <a:r>
                        <a:rPr lang="zh-CN" altLang="en-US" sz="1400" b="1">
                          <a:solidFill>
                            <a:srgbClr val="FFFFFF"/>
                          </a:solidFill>
                          <a:sym typeface="+mn-ea"/>
                        </a:rPr>
                        <a:t>年</a:t>
                      </a:r>
                      <a:r>
                        <a:rPr lang="en-US" altLang="zh-CN" sz="1400" b="1">
                          <a:solidFill>
                            <a:srgbClr val="FFFFFF"/>
                          </a:solidFill>
                          <a:sym typeface="+mn-ea"/>
                        </a:rPr>
                        <a:t>)</a:t>
                      </a: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solidFill>
                  </a:tcPr>
                </a:tc>
                <a:tc>
                  <a:txBody>
                    <a:bodyPr/>
                    <a:lstStyle/>
                    <a:p>
                      <a:pPr algn="ctr">
                        <a:buNone/>
                      </a:pPr>
                      <a:r>
                        <a:rPr lang="en-US" altLang="zh-CN" sz="1400" b="0" dirty="0">
                          <a:solidFill>
                            <a:srgbClr val="404040"/>
                          </a:solidFill>
                        </a:rPr>
                        <a:t>3-4.5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dirty="0">
                          <a:solidFill>
                            <a:srgbClr val="404040"/>
                          </a:solidFill>
                        </a:rPr>
                        <a:t>2.08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dirty="0">
                          <a:solidFill>
                            <a:srgbClr val="404040"/>
                          </a:solidFill>
                        </a:rPr>
                        <a:t>3.43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lumMod val="40000"/>
                        <a:lumOff val="60000"/>
                      </a:schemeClr>
                    </a:solidFill>
                  </a:tcPr>
                </a:tc>
                <a:tc>
                  <a:txBody>
                    <a:bodyPr/>
                    <a:lstStyle/>
                    <a:p>
                      <a:pPr algn="ctr">
                        <a:buNone/>
                      </a:pPr>
                      <a:r>
                        <a:rPr lang="en-US" altLang="zh-CN" sz="1400" b="0" dirty="0">
                          <a:solidFill>
                            <a:srgbClr val="404040"/>
                          </a:solidFill>
                        </a:rPr>
                        <a:t>5.56</a:t>
                      </a:r>
                    </a:p>
                  </a:txBody>
                  <a:tcPr anchor="ctr">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a:solidFill>
                        <a:schemeClr val="tx1"/>
                      </a:solidFill>
                      <a:prstDash val="solid"/>
                    </a:lnB>
                    <a:solidFill>
                      <a:schemeClr val="accent1">
                        <a:lumMod val="40000"/>
                        <a:lumOff val="60000"/>
                      </a:schemeClr>
                    </a:solidFill>
                  </a:tcPr>
                </a:tc>
                <a:extLst>
                  <a:ext uri="{0D108BD9-81ED-4DB2-BD59-A6C34878D82A}">
                    <a16:rowId xmlns:a16="http://schemas.microsoft.com/office/drawing/2014/main" val="10008"/>
                  </a:ext>
                </a:extLst>
              </a:tr>
            </a:tbl>
          </a:graphicData>
        </a:graphic>
      </p:graphicFrame>
      <p:sp>
        <p:nvSpPr>
          <p:cNvPr id="2" name="文本框 1"/>
          <p:cNvSpPr txBox="1"/>
          <p:nvPr/>
        </p:nvSpPr>
        <p:spPr>
          <a:xfrm>
            <a:off x="1793875" y="5661025"/>
            <a:ext cx="8069580" cy="337185"/>
          </a:xfrm>
          <a:prstGeom prst="rect">
            <a:avLst/>
          </a:prstGeom>
          <a:noFill/>
        </p:spPr>
        <p:txBody>
          <a:bodyPr wrap="square" rtlCol="0">
            <a:spAutoFit/>
          </a:bodyPr>
          <a:lstStyle/>
          <a:p>
            <a:r>
              <a:rPr lang="zh-CN" altLang="en-US" sz="1600" dirty="0"/>
              <a:t>種植物回收成本計算：回收週期</a:t>
            </a:r>
            <a:r>
              <a:rPr lang="en-US" altLang="zh-CN" sz="1600" dirty="0"/>
              <a:t>=25</a:t>
            </a:r>
            <a:r>
              <a:rPr lang="zh-CN" altLang="en-US" sz="1600" dirty="0"/>
              <a:t>萬元÷</a:t>
            </a:r>
            <a:r>
              <a:rPr lang="en-US" altLang="zh-CN" sz="1600" dirty="0"/>
              <a:t>(</a:t>
            </a:r>
            <a:r>
              <a:rPr lang="zh-CN" altLang="en-US" sz="1600" dirty="0"/>
              <a:t>畝產量×價格</a:t>
            </a:r>
            <a:r>
              <a:rPr lang="en-US" altLang="zh-CN" sz="1600" dirty="0"/>
              <a:t>×</a:t>
            </a:r>
            <a:r>
              <a:rPr lang="zh-CN" altLang="en-US" sz="1600" dirty="0"/>
              <a:t>年結果次數</a:t>
            </a:r>
            <a:r>
              <a:rPr lang="en-US" altLang="zh-CN" sz="1600" dirty="0"/>
              <a:t>-</a:t>
            </a:r>
            <a:r>
              <a:rPr lang="zh-CN" altLang="en-US" sz="1600" dirty="0"/>
              <a:t>年種植成本</a:t>
            </a:r>
            <a:r>
              <a:rPr lang="en-US" altLang="zh-CN" sz="1600" dirty="0"/>
              <a:t>)</a:t>
            </a:r>
          </a:p>
        </p:txBody>
      </p:sp>
      <p:sp>
        <p:nvSpPr>
          <p:cNvPr id="3" name="文本框 2"/>
          <p:cNvSpPr txBox="1"/>
          <p:nvPr/>
        </p:nvSpPr>
        <p:spPr>
          <a:xfrm>
            <a:off x="1793875" y="6056630"/>
            <a:ext cx="8069580" cy="337185"/>
          </a:xfrm>
          <a:prstGeom prst="rect">
            <a:avLst/>
          </a:prstGeom>
          <a:noFill/>
        </p:spPr>
        <p:txBody>
          <a:bodyPr wrap="square" rtlCol="0">
            <a:spAutoFit/>
          </a:bodyPr>
          <a:lstStyle/>
          <a:p>
            <a:r>
              <a:rPr lang="zh-CN" altLang="en-US" sz="1600" dirty="0"/>
              <a:t>大棚出租回收成本計算：回收週期</a:t>
            </a:r>
            <a:r>
              <a:rPr lang="en-US" altLang="zh-CN" sz="1600" dirty="0"/>
              <a:t>=25</a:t>
            </a:r>
            <a:r>
              <a:rPr lang="zh-CN" altLang="en-US" sz="1600" dirty="0"/>
              <a:t>萬元÷年土地畝淨利潤</a:t>
            </a:r>
          </a:p>
        </p:txBody>
      </p:sp>
      <p:sp>
        <p:nvSpPr>
          <p:cNvPr id="7" name="文本框 6"/>
          <p:cNvSpPr txBox="1"/>
          <p:nvPr/>
        </p:nvSpPr>
        <p:spPr>
          <a:xfrm>
            <a:off x="2732405" y="693420"/>
            <a:ext cx="5808980" cy="442595"/>
          </a:xfrm>
          <a:prstGeom prst="rect">
            <a:avLst/>
          </a:prstGeom>
          <a:noFill/>
        </p:spPr>
        <p:txBody>
          <a:bodyPr wrap="square" rtlCol="0">
            <a:noAutofit/>
          </a:bodyPr>
          <a:lstStyle/>
          <a:p>
            <a:r>
              <a:rPr lang="zh-CN" altLang="en-US" sz="2400" b="1" dirty="0">
                <a:latin typeface="微软雅黑" panose="020B0503020204020204" pitchFamily="34" charset="-122"/>
                <a:cs typeface="微软雅黑" panose="020B0503020204020204" pitchFamily="34" charset="-122"/>
                <a:sym typeface="+mn-ea"/>
              </a:rPr>
              <a:t>25萬元/畝投資成本建零能耗大棚（三亞）</a:t>
            </a:r>
            <a:endParaRPr lang="zh-CN" altLang="en-US"/>
          </a:p>
        </p:txBody>
      </p:sp>
      <p:grpSp>
        <p:nvGrpSpPr>
          <p:cNvPr id="5" name="组合 4"/>
          <p:cNvGrpSpPr/>
          <p:nvPr/>
        </p:nvGrpSpPr>
        <p:grpSpPr>
          <a:xfrm>
            <a:off x="0" y="46038"/>
            <a:ext cx="12192000" cy="395287"/>
            <a:chOff x="0" y="73"/>
            <a:chExt cx="19200" cy="623"/>
          </a:xfrm>
        </p:grpSpPr>
        <p:pic>
          <p:nvPicPr>
            <p:cNvPr id="8" name="图片 7" descr="upload_post_object_v2_806035386"/>
            <p:cNvPicPr>
              <a:picLocks noChangeAspect="1"/>
            </p:cNvPicPr>
            <p:nvPr>
              <p:custDataLst>
                <p:tags r:id="rId4"/>
              </p:custDataLst>
            </p:nvPr>
          </p:nvPicPr>
          <p:blipFill>
            <a:blip r:embed="rId7" cstate="print"/>
            <a:stretch>
              <a:fillRect/>
            </a:stretch>
          </p:blipFill>
          <p:spPr>
            <a:xfrm>
              <a:off x="17929" y="73"/>
              <a:ext cx="916" cy="623"/>
            </a:xfrm>
            <a:prstGeom prst="ellipse">
              <a:avLst/>
            </a:prstGeom>
            <a:solidFill>
              <a:schemeClr val="bg1"/>
            </a:solidFill>
          </p:spPr>
        </p:pic>
        <p:pic>
          <p:nvPicPr>
            <p:cNvPr id="6" name="picture 14"/>
            <p:cNvPicPr>
              <a:picLocks noChangeAspect="1"/>
            </p:cNvPicPr>
            <p:nvPr>
              <p:custDataLst>
                <p:tags r:id="rId5"/>
              </p:custDataLst>
            </p:nvPr>
          </p:nvPicPr>
          <p:blipFill>
            <a:blip r:embed="rId8"/>
            <a:stretch>
              <a:fillRect/>
            </a:stretch>
          </p:blipFill>
          <p:spPr>
            <a:xfrm>
              <a:off x="0" y="684"/>
              <a:ext cx="19200" cy="12"/>
            </a:xfrm>
            <a:prstGeom prst="rect">
              <a:avLst/>
            </a:prstGeom>
            <a:noFill/>
            <a:ln w="9525">
              <a:noFill/>
            </a:ln>
          </p:spPr>
        </p:pic>
      </p:grpSp>
      <p:sp>
        <p:nvSpPr>
          <p:cNvPr id="9" name="textbox 12"/>
          <p:cNvSpPr/>
          <p:nvPr>
            <p:custDataLst>
              <p:tags r:id="rId3"/>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Tree>
    <p:custDataLst>
      <p:tags r:id="rId1"/>
    </p:custData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任意多边形: 形状 424"/>
          <p:cNvSpPr/>
          <p:nvPr>
            <p:custDataLst>
              <p:tags r:id="rId1"/>
            </p:custDataLst>
          </p:nvPr>
        </p:nvSpPr>
        <p:spPr>
          <a:xfrm>
            <a:off x="0" y="1270"/>
            <a:ext cx="12192000" cy="6860540"/>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bg1"/>
              </a:solidFill>
              <a:effectLst/>
              <a:uLnTx/>
              <a:uFillTx/>
              <a:latin typeface="+mn-lt"/>
              <a:ea typeface="+mn-ea"/>
              <a:cs typeface="+mn-cs"/>
            </a:endParaRPr>
          </a:p>
        </p:txBody>
      </p:sp>
      <p:sp>
        <p:nvSpPr>
          <p:cNvPr id="9" name="矩形 8"/>
          <p:cNvSpPr/>
          <p:nvPr/>
        </p:nvSpPr>
        <p:spPr>
          <a:xfrm>
            <a:off x="0" y="2311400"/>
            <a:ext cx="12191365" cy="162306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nvSpPr>
        <p:spPr>
          <a:xfrm>
            <a:off x="4167505" y="3350260"/>
            <a:ext cx="3389630" cy="414020"/>
          </a:xfrm>
          <a:prstGeom prst="rect">
            <a:avLst/>
          </a:prstGeom>
          <a:noFill/>
        </p:spPr>
        <p:txBody>
          <a:bodyPr wrap="square" rtlCol="0" anchor="t">
            <a:spAutoFit/>
          </a:bodyPr>
          <a:lstStyle/>
          <a:p>
            <a:pPr algn="r"/>
            <a:r>
              <a:rPr lang="zh-CN" altLang="en-US" sz="2100" b="1" dirty="0">
                <a:solidFill>
                  <a:srgbClr val="053D90"/>
                </a:solidFill>
                <a:latin typeface="微软雅黑" panose="020B0503020204020204" pitchFamily="34" charset="-122"/>
                <a:sym typeface="+mn-ea"/>
              </a:rPr>
              <a:t>廣州美亞蓄能科技有限公司</a:t>
            </a:r>
          </a:p>
        </p:txBody>
      </p:sp>
      <p:pic>
        <p:nvPicPr>
          <p:cNvPr id="7" name="图片 6" descr="美亚logo"/>
          <p:cNvPicPr>
            <a:picLocks noChangeAspect="1"/>
          </p:cNvPicPr>
          <p:nvPr/>
        </p:nvPicPr>
        <p:blipFill>
          <a:blip r:embed="rId3"/>
          <a:stretch>
            <a:fillRect/>
          </a:stretch>
        </p:blipFill>
        <p:spPr>
          <a:xfrm>
            <a:off x="4654550" y="1800860"/>
            <a:ext cx="2157730" cy="1470660"/>
          </a:xfrm>
          <a:prstGeom prst="rect">
            <a:avLst/>
          </a:prstGeom>
        </p:spPr>
      </p:pic>
      <p:sp>
        <p:nvSpPr>
          <p:cNvPr id="8" name="文本框 7"/>
          <p:cNvSpPr txBox="1"/>
          <p:nvPr/>
        </p:nvSpPr>
        <p:spPr>
          <a:xfrm>
            <a:off x="4204335" y="4058285"/>
            <a:ext cx="3677920" cy="727075"/>
          </a:xfrm>
          <a:prstGeom prst="rect">
            <a:avLst/>
          </a:prstGeom>
          <a:noFill/>
        </p:spPr>
        <p:txBody>
          <a:bodyPr wrap="square" rtlCol="0" anchor="t">
            <a:noAutofit/>
          </a:bodyPr>
          <a:lstStyle/>
          <a:p>
            <a:pPr>
              <a:lnSpc>
                <a:spcPct val="120000"/>
              </a:lnSpc>
            </a:pPr>
            <a:r>
              <a:rPr lang="zh-CN" altLang="en-US" sz="1400">
                <a:solidFill>
                  <a:schemeClr val="bg1"/>
                </a:solidFill>
              </a:rPr>
              <a:t>地址：廣州市黃埔區永和大道38號1棟301房</a:t>
            </a:r>
          </a:p>
          <a:p>
            <a:pPr>
              <a:lnSpc>
                <a:spcPct val="120000"/>
              </a:lnSpc>
            </a:pPr>
            <a:r>
              <a:rPr lang="zh-CN" altLang="en-US" sz="1400">
                <a:solidFill>
                  <a:schemeClr val="bg1"/>
                </a:solidFill>
              </a:rPr>
              <a:t>傳真：</a:t>
            </a:r>
            <a:r>
              <a:rPr lang="en-US" altLang="zh-CN" sz="1400">
                <a:solidFill>
                  <a:schemeClr val="bg1"/>
                </a:solidFill>
              </a:rPr>
              <a:t>(</a:t>
            </a:r>
            <a:r>
              <a:rPr lang="zh-CN" altLang="en-US" sz="1400">
                <a:solidFill>
                  <a:schemeClr val="bg1"/>
                </a:solidFill>
              </a:rPr>
              <a:t>86</a:t>
            </a:r>
            <a:r>
              <a:rPr lang="en-US" altLang="zh-CN" sz="1400">
                <a:solidFill>
                  <a:schemeClr val="bg1"/>
                </a:solidFill>
              </a:rPr>
              <a:t>) </a:t>
            </a:r>
            <a:r>
              <a:rPr lang="zh-CN" altLang="en-US" sz="1400">
                <a:solidFill>
                  <a:schemeClr val="bg1"/>
                </a:solidFill>
              </a:rPr>
              <a:t>020 2609 3054</a:t>
            </a:r>
          </a:p>
          <a:p>
            <a:pPr>
              <a:lnSpc>
                <a:spcPct val="120000"/>
              </a:lnSpc>
            </a:pPr>
            <a:endParaRPr lang="zh-CN" altLang="en-US" sz="1400">
              <a:solidFill>
                <a:schemeClr val="bg1"/>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1"/>
            <a:ext cx="3857625" cy="2310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8548" y="1271"/>
            <a:ext cx="1914525"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38"/>
          <p:cNvSpPr/>
          <p:nvPr/>
        </p:nvSpPr>
        <p:spPr>
          <a:xfrm rot="2700000">
            <a:off x="-1886873" y="-294236"/>
            <a:ext cx="7445391" cy="7445175"/>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1726" h="11725">
                <a:moveTo>
                  <a:pt x="4087" y="2"/>
                </a:moveTo>
                <a:lnTo>
                  <a:pt x="9693" y="2"/>
                </a:lnTo>
                <a:lnTo>
                  <a:pt x="9747" y="1"/>
                </a:lnTo>
                <a:lnTo>
                  <a:pt x="9800" y="0"/>
                </a:lnTo>
                <a:cubicBezTo>
                  <a:pt x="10891" y="-24"/>
                  <a:pt x="11749" y="1161"/>
                  <a:pt x="11725" y="1941"/>
                </a:cubicBezTo>
                <a:lnTo>
                  <a:pt x="11724" y="1984"/>
                </a:lnTo>
                <a:lnTo>
                  <a:pt x="11724" y="2032"/>
                </a:lnTo>
                <a:lnTo>
                  <a:pt x="11724" y="7637"/>
                </a:lnTo>
                <a:lnTo>
                  <a:pt x="7636" y="11725"/>
                </a:lnTo>
                <a:lnTo>
                  <a:pt x="0" y="4088"/>
                </a:lnTo>
                <a:lnTo>
                  <a:pt x="4087" y="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sp>
        <p:nvSpPr>
          <p:cNvPr id="40" name="任意多边形 39"/>
          <p:cNvSpPr/>
          <p:nvPr/>
        </p:nvSpPr>
        <p:spPr>
          <a:xfrm rot="2700000">
            <a:off x="-1988438" y="8868"/>
            <a:ext cx="6839202" cy="6839122"/>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0771" h="10771">
                <a:moveTo>
                  <a:pt x="3133" y="1"/>
                </a:moveTo>
                <a:lnTo>
                  <a:pt x="8974" y="1"/>
                </a:lnTo>
                <a:lnTo>
                  <a:pt x="9022" y="1"/>
                </a:lnTo>
                <a:lnTo>
                  <a:pt x="9069" y="0"/>
                </a:lnTo>
                <a:cubicBezTo>
                  <a:pt x="10033" y="-21"/>
                  <a:pt x="10792" y="1026"/>
                  <a:pt x="10770" y="1715"/>
                </a:cubicBezTo>
                <a:lnTo>
                  <a:pt x="10770" y="1753"/>
                </a:lnTo>
                <a:lnTo>
                  <a:pt x="10769" y="1796"/>
                </a:lnTo>
                <a:lnTo>
                  <a:pt x="10769" y="7637"/>
                </a:lnTo>
                <a:lnTo>
                  <a:pt x="7636" y="10770"/>
                </a:lnTo>
                <a:lnTo>
                  <a:pt x="7583" y="10770"/>
                </a:lnTo>
                <a:lnTo>
                  <a:pt x="0" y="3187"/>
                </a:lnTo>
                <a:lnTo>
                  <a:pt x="0" y="3134"/>
                </a:lnTo>
                <a:lnTo>
                  <a:pt x="3133" y="1"/>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pic>
        <p:nvPicPr>
          <p:cNvPr id="51" name="图片 50" descr="C:/Users/Administrator/Desktop/图片1.png图片1"/>
          <p:cNvPicPr>
            <a:picLocks noChangeAspect="1"/>
          </p:cNvPicPr>
          <p:nvPr/>
        </p:nvPicPr>
        <p:blipFill>
          <a:blip r:embed="rId9" cstate="print"/>
          <a:srcRect l="12065" r="12065"/>
          <a:stretch>
            <a:fillRect/>
          </a:stretch>
        </p:blipFill>
        <p:spPr>
          <a:xfrm>
            <a:off x="-7" y="-292"/>
            <a:ext cx="5032942" cy="6857202"/>
          </a:xfrm>
          <a:custGeom>
            <a:avLst/>
            <a:gdLst/>
            <a:ahLst/>
            <a:cxnLst>
              <a:cxn ang="3">
                <a:pos x="hc" y="t"/>
              </a:cxn>
              <a:cxn ang="cd2">
                <a:pos x="l" y="vc"/>
              </a:cxn>
              <a:cxn ang="cd4">
                <a:pos x="hc" y="b"/>
              </a:cxn>
              <a:cxn ang="0">
                <a:pos x="r" y="vc"/>
              </a:cxn>
            </a:cxnLst>
            <a:rect l="l" t="t" r="r" b="b"/>
            <a:pathLst>
              <a:path w="7926" h="10799">
                <a:moveTo>
                  <a:pt x="3219" y="0"/>
                </a:moveTo>
                <a:lnTo>
                  <a:pt x="7450" y="4231"/>
                </a:lnTo>
                <a:lnTo>
                  <a:pt x="7482" y="4262"/>
                </a:lnTo>
                <a:lnTo>
                  <a:pt x="7513" y="4292"/>
                </a:lnTo>
                <a:cubicBezTo>
                  <a:pt x="8155" y="4906"/>
                  <a:pt x="7967" y="6082"/>
                  <a:pt x="7504" y="6517"/>
                </a:cubicBezTo>
                <a:lnTo>
                  <a:pt x="7479" y="6542"/>
                </a:lnTo>
                <a:lnTo>
                  <a:pt x="7450" y="6569"/>
                </a:lnTo>
                <a:lnTo>
                  <a:pt x="3221" y="10799"/>
                </a:lnTo>
                <a:lnTo>
                  <a:pt x="0" y="10799"/>
                </a:lnTo>
                <a:lnTo>
                  <a:pt x="0" y="0"/>
                </a:lnTo>
                <a:lnTo>
                  <a:pt x="3219" y="0"/>
                </a:lnTo>
                <a:close/>
              </a:path>
            </a:pathLst>
          </a:custGeom>
          <a:effectLst>
            <a:outerShdw blurRad="50800" dist="38100" algn="l" rotWithShape="0">
              <a:prstClr val="black">
                <a:alpha val="40000"/>
              </a:prstClr>
            </a:outerShdw>
          </a:effectLst>
        </p:spPr>
      </p:pic>
      <p:sp>
        <p:nvSpPr>
          <p:cNvPr id="52" name="任意多边形 51"/>
          <p:cNvSpPr/>
          <p:nvPr/>
        </p:nvSpPr>
        <p:spPr>
          <a:xfrm rot="2700000">
            <a:off x="-2125059" y="281779"/>
            <a:ext cx="6295893" cy="6295150"/>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915" h="9914">
                <a:moveTo>
                  <a:pt x="2276" y="1"/>
                </a:moveTo>
                <a:lnTo>
                  <a:pt x="8261" y="1"/>
                </a:lnTo>
                <a:lnTo>
                  <a:pt x="8305" y="1"/>
                </a:lnTo>
                <a:lnTo>
                  <a:pt x="8348" y="0"/>
                </a:lnTo>
                <a:cubicBezTo>
                  <a:pt x="9235" y="-20"/>
                  <a:pt x="9935" y="945"/>
                  <a:pt x="9915" y="1580"/>
                </a:cubicBezTo>
                <a:lnTo>
                  <a:pt x="9914" y="1615"/>
                </a:lnTo>
                <a:lnTo>
                  <a:pt x="9914" y="1654"/>
                </a:lnTo>
                <a:lnTo>
                  <a:pt x="9914" y="7636"/>
                </a:lnTo>
                <a:lnTo>
                  <a:pt x="7636" y="9914"/>
                </a:lnTo>
                <a:lnTo>
                  <a:pt x="0" y="2277"/>
                </a:lnTo>
                <a:lnTo>
                  <a:pt x="2276" y="1"/>
                </a:lnTo>
                <a:close/>
              </a:path>
            </a:pathLst>
          </a:custGeom>
          <a:solidFill>
            <a:schemeClr val="accent1">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sp>
        <p:nvSpPr>
          <p:cNvPr id="5" name="文本框 4"/>
          <p:cNvSpPr txBox="1"/>
          <p:nvPr>
            <p:custDataLst>
              <p:tags r:id="rId2"/>
            </p:custDataLst>
          </p:nvPr>
        </p:nvSpPr>
        <p:spPr>
          <a:xfrm>
            <a:off x="1112672" y="1489974"/>
            <a:ext cx="1842225" cy="3379315"/>
          </a:xfrm>
          <a:custGeom>
            <a:avLst/>
            <a:gdLst>
              <a:gd name="connsiteX0" fmla="*/ 337938 w 1842225"/>
              <a:gd name="connsiteY0" fmla="*/ 2384914 h 3379315"/>
              <a:gd name="connsiteX1" fmla="*/ 1031734 w 1842225"/>
              <a:gd name="connsiteY1" fmla="*/ 2384914 h 3379315"/>
              <a:gd name="connsiteX2" fmla="*/ 693795 w 1842225"/>
              <a:gd name="connsiteY2" fmla="*/ 3379315 h 3379315"/>
              <a:gd name="connsiteX3" fmla="*/ 0 w 1842225"/>
              <a:gd name="connsiteY3" fmla="*/ 3379315 h 3379315"/>
              <a:gd name="connsiteX4" fmla="*/ 1402466 w 1842225"/>
              <a:gd name="connsiteY4" fmla="*/ 0 h 3379315"/>
              <a:gd name="connsiteX5" fmla="*/ 1842225 w 1842225"/>
              <a:gd name="connsiteY5" fmla="*/ 0 h 3379315"/>
              <a:gd name="connsiteX6" fmla="*/ 1398788 w 1842225"/>
              <a:gd name="connsiteY6" fmla="*/ 1304839 h 3379315"/>
              <a:gd name="connsiteX7" fmla="*/ 704991 w 1842225"/>
              <a:gd name="connsiteY7" fmla="*/ 1304839 h 3379315"/>
              <a:gd name="connsiteX8" fmla="*/ 884355 w 1842225"/>
              <a:gd name="connsiteY8" fmla="*/ 777051 h 3379315"/>
              <a:gd name="connsiteX9" fmla="*/ 466427 w 1842225"/>
              <a:gd name="connsiteY9" fmla="*/ 976650 h 3379315"/>
              <a:gd name="connsiteX10" fmla="*/ 21348 w 1842225"/>
              <a:gd name="connsiteY10" fmla="*/ 1086590 h 3379315"/>
              <a:gd name="connsiteX11" fmla="*/ 222281 w 1842225"/>
              <a:gd name="connsiteY11" fmla="*/ 495263 h 3379315"/>
              <a:gd name="connsiteX12" fmla="*/ 1402466 w 1842225"/>
              <a:gd name="connsiteY12" fmla="*/ 0 h 337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2225" h="3379315">
                <a:moveTo>
                  <a:pt x="337938" y="2384914"/>
                </a:moveTo>
                <a:lnTo>
                  <a:pt x="1031734" y="2384914"/>
                </a:lnTo>
                <a:lnTo>
                  <a:pt x="693795" y="3379315"/>
                </a:lnTo>
                <a:lnTo>
                  <a:pt x="0" y="3379315"/>
                </a:lnTo>
                <a:close/>
                <a:moveTo>
                  <a:pt x="1402466" y="0"/>
                </a:moveTo>
                <a:lnTo>
                  <a:pt x="1842225" y="0"/>
                </a:lnTo>
                <a:lnTo>
                  <a:pt x="1398788" y="1304839"/>
                </a:lnTo>
                <a:lnTo>
                  <a:pt x="704991" y="1304839"/>
                </a:lnTo>
                <a:lnTo>
                  <a:pt x="884355" y="777051"/>
                </a:lnTo>
                <a:cubicBezTo>
                  <a:pt x="773815" y="851056"/>
                  <a:pt x="634506" y="917589"/>
                  <a:pt x="466427" y="976650"/>
                </a:cubicBezTo>
                <a:cubicBezTo>
                  <a:pt x="298348" y="1035712"/>
                  <a:pt x="149989" y="1072359"/>
                  <a:pt x="21348" y="1086590"/>
                </a:cubicBezTo>
                <a:lnTo>
                  <a:pt x="222281" y="495263"/>
                </a:lnTo>
                <a:cubicBezTo>
                  <a:pt x="650922" y="381410"/>
                  <a:pt x="1044317" y="216322"/>
                  <a:pt x="1402466"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34400" b="1" i="1">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3"/>
            </p:custDataLst>
          </p:nvPr>
        </p:nvSpPr>
        <p:spPr>
          <a:xfrm>
            <a:off x="550773" y="2794813"/>
            <a:ext cx="2885123" cy="583565"/>
          </a:xfrm>
          <a:prstGeom prst="rect">
            <a:avLst/>
          </a:prstGeom>
          <a:noFill/>
        </p:spPr>
        <p:txBody>
          <a:bodyPr wrap="square" lIns="0" rIns="0" rtlCol="0">
            <a:spAutoFit/>
          </a:bodyPr>
          <a:lstStyle/>
          <a:p>
            <a:pPr algn="dist"/>
            <a:r>
              <a:rPr lang="zh-CN" altLang="en-US" sz="3200">
                <a:solidFill>
                  <a:schemeClr val="bg1"/>
                </a:solidFill>
                <a:latin typeface="微软雅黑 Light" panose="020B0502040204020203" pitchFamily="34" charset="-122"/>
                <a:ea typeface="微软雅黑 Light" panose="020B0502040204020203" pitchFamily="34" charset="-122"/>
              </a:rPr>
              <a:t>公司介紹</a:t>
            </a:r>
            <a:endParaRPr lang="zh-CN" altLang="en-US" sz="3200" dirty="0">
              <a:solidFill>
                <a:schemeClr val="bg1"/>
              </a:solidFill>
              <a:latin typeface="微软雅黑 Light" panose="020B0502040204020203" pitchFamily="34" charset="-122"/>
              <a:ea typeface="微软雅黑 Light" panose="020B0502040204020203" pitchFamily="34" charset="-122"/>
            </a:endParaRPr>
          </a:p>
        </p:txBody>
      </p:sp>
      <p:sp>
        <p:nvSpPr>
          <p:cNvPr id="7" name="文本框 6"/>
          <p:cNvSpPr txBox="1"/>
          <p:nvPr>
            <p:custDataLst>
              <p:tags r:id="rId4"/>
            </p:custDataLst>
          </p:nvPr>
        </p:nvSpPr>
        <p:spPr>
          <a:xfrm>
            <a:off x="550773" y="3366828"/>
            <a:ext cx="2885123" cy="398780"/>
          </a:xfrm>
          <a:prstGeom prst="rect">
            <a:avLst/>
          </a:prstGeom>
          <a:noFill/>
        </p:spPr>
        <p:txBody>
          <a:bodyPr wrap="square" lIns="0" rIns="0" rtlCol="0">
            <a:spAutoFit/>
          </a:bodyPr>
          <a:lstStyle/>
          <a:p>
            <a:pPr algn="dist"/>
            <a:r>
              <a:rPr lang="en-US" altLang="zh-CN" sz="2000">
                <a:solidFill>
                  <a:schemeClr val="bg1"/>
                </a:solidFill>
                <a:latin typeface="微软雅黑 Light" panose="020B0502040204020203" pitchFamily="34" charset="-122"/>
                <a:ea typeface="微软雅黑 Light" panose="020B0502040204020203" pitchFamily="34" charset="-122"/>
              </a:rPr>
              <a:t>Company introduction</a:t>
            </a:r>
            <a:endParaRPr lang="en-US" altLang="zh-CN" sz="2000" dirty="0">
              <a:solidFill>
                <a:schemeClr val="bg1"/>
              </a:solidFill>
              <a:latin typeface="微软雅黑 Light" panose="020B0502040204020203" pitchFamily="34" charset="-122"/>
              <a:ea typeface="微软雅黑 Light" panose="020B0502040204020203" pitchFamily="34" charset="-122"/>
            </a:endParaRPr>
          </a:p>
        </p:txBody>
      </p:sp>
      <p:sp>
        <p:nvSpPr>
          <p:cNvPr id="8" name="椭圆 7"/>
          <p:cNvSpPr/>
          <p:nvPr>
            <p:custDataLst>
              <p:tags r:id="rId5"/>
            </p:custDataLst>
          </p:nvPr>
        </p:nvSpPr>
        <p:spPr>
          <a:xfrm>
            <a:off x="2675295" y="4169900"/>
            <a:ext cx="759977" cy="759977"/>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941" name="文本框 2"/>
          <p:cNvSpPr txBox="1"/>
          <p:nvPr>
            <p:custDataLst>
              <p:tags r:id="rId6"/>
            </p:custDataLst>
          </p:nvPr>
        </p:nvSpPr>
        <p:spPr>
          <a:xfrm>
            <a:off x="7040880" y="3928745"/>
            <a:ext cx="4684395" cy="398780"/>
          </a:xfrm>
          <a:prstGeom prst="rect">
            <a:avLst/>
          </a:prstGeom>
          <a:noFill/>
          <a:ln w="9525">
            <a:noFill/>
          </a:ln>
        </p:spPr>
        <p:txBody>
          <a:bodyPr wrap="square">
            <a:spAutoFit/>
          </a:bodyPr>
          <a:lstStyle/>
          <a:p>
            <a:r>
              <a:rPr lang="en-US" altLang="zh-CN" sz="2000" b="1">
                <a:solidFill>
                  <a:srgbClr val="053D90"/>
                </a:solidFill>
                <a:latin typeface="微软雅黑" panose="020B0503020204020204" pitchFamily="34" charset="-122"/>
                <a:ea typeface="微软雅黑" panose="020B0503020204020204" pitchFamily="34" charset="-122"/>
              </a:rPr>
              <a:t>—— Enterprise introduction ——</a:t>
            </a:r>
          </a:p>
        </p:txBody>
      </p:sp>
      <p:sp>
        <p:nvSpPr>
          <p:cNvPr id="9" name="文本框 8"/>
          <p:cNvSpPr txBox="1"/>
          <p:nvPr>
            <p:custDataLst>
              <p:tags r:id="rId7"/>
            </p:custDataLst>
          </p:nvPr>
        </p:nvSpPr>
        <p:spPr>
          <a:xfrm>
            <a:off x="6814820" y="2599055"/>
            <a:ext cx="4813300" cy="1419860"/>
          </a:xfrm>
          <a:prstGeom prst="rect">
            <a:avLst/>
          </a:prstGeom>
          <a:noFill/>
        </p:spPr>
        <p:txBody>
          <a:bodyPr wrap="square" rtlCol="0">
            <a:spAutoFit/>
          </a:bodyPr>
          <a:lstStyle/>
          <a:p>
            <a:pPr algn="ctr">
              <a:lnSpc>
                <a:spcPct val="120000"/>
              </a:lnSpc>
            </a:pPr>
            <a:r>
              <a:rPr lang="zh-CN" altLang="x-none" sz="3600" b="1" dirty="0">
                <a:solidFill>
                  <a:srgbClr val="053D90"/>
                </a:solidFill>
                <a:latin typeface="微软雅黑" panose="020B0503020204020204" pitchFamily="34" charset="-122"/>
                <a:ea typeface="微软雅黑" panose="020B0503020204020204" pitchFamily="34" charset="-122"/>
                <a:cs typeface="微软雅黑" panose="020B0503020204020204" pitchFamily="34" charset="-122"/>
                <a:sym typeface="+mn-ea"/>
              </a:rPr>
              <a:t>廣州美亞蓄能科技有限</a:t>
            </a:r>
          </a:p>
          <a:p>
            <a:pPr algn="ctr">
              <a:lnSpc>
                <a:spcPct val="120000"/>
              </a:lnSpc>
            </a:pPr>
            <a:r>
              <a:rPr lang="zh-CN" altLang="x-none" sz="3600" b="1" dirty="0">
                <a:solidFill>
                  <a:srgbClr val="053D90"/>
                </a:solidFill>
                <a:latin typeface="微软雅黑" panose="020B0503020204020204" pitchFamily="34" charset="-122"/>
                <a:ea typeface="微软雅黑" panose="020B0503020204020204" pitchFamily="34" charset="-122"/>
                <a:cs typeface="微软雅黑" panose="020B0503020204020204" pitchFamily="34" charset="-122"/>
                <a:sym typeface="+mn-ea"/>
              </a:rPr>
              <a:t>公司簡介</a:t>
            </a:r>
          </a:p>
        </p:txBody>
      </p:sp>
    </p:spTree>
    <p:custDataLst>
      <p:tags r:id="rId1"/>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图片 1" descr="upload_post_object_v2_305468053"/>
          <p:cNvPicPr>
            <a:picLocks noChangeAspect="1"/>
          </p:cNvPicPr>
          <p:nvPr/>
        </p:nvPicPr>
        <p:blipFill>
          <a:blip r:embed="rId9"/>
          <a:stretch>
            <a:fillRect/>
          </a:stretch>
        </p:blipFill>
        <p:spPr>
          <a:xfrm>
            <a:off x="0" y="789305"/>
            <a:ext cx="11296650" cy="6137910"/>
          </a:xfrm>
          <a:prstGeom prst="rect">
            <a:avLst/>
          </a:prstGeom>
          <a:noFill/>
          <a:ln w="9525">
            <a:noFill/>
          </a:ln>
        </p:spPr>
      </p:pic>
      <p:sp>
        <p:nvSpPr>
          <p:cNvPr id="15" name="TextBox 24"/>
          <p:cNvSpPr txBox="1"/>
          <p:nvPr>
            <p:custDataLst>
              <p:tags r:id="rId1"/>
            </p:custDataLst>
          </p:nvPr>
        </p:nvSpPr>
        <p:spPr>
          <a:xfrm>
            <a:off x="2930525" y="1576070"/>
            <a:ext cx="8435975" cy="3950335"/>
          </a:xfrm>
          <a:prstGeom prst="rect">
            <a:avLst/>
          </a:prstGeom>
          <a:noFill/>
          <a:ln w="9525">
            <a:noFill/>
          </a:ln>
        </p:spPr>
        <p:txBody>
          <a:bodyPr lIns="91423" tIns="45712" rIns="91423" bIns="45712"/>
          <a:lstStyle/>
          <a:p>
            <a:pPr algn="l" defTabSz="1217930">
              <a:lnSpc>
                <a:spcPct val="190000"/>
              </a:lnSpc>
              <a:buClrTx/>
              <a:buSzTx/>
              <a:buFontTx/>
            </a:pPr>
            <a:r>
              <a:rPr lang="zh-CN" altLang="en-US" sz="1400" dirty="0">
                <a:solidFill>
                  <a:schemeClr val="tx1"/>
                </a:solidFill>
                <a:latin typeface="微软雅黑" panose="020B0503020204020204" pitchFamily="34" charset="-122"/>
                <a:cs typeface="微软雅黑" panose="020B0503020204020204" pitchFamily="34" charset="-122"/>
                <a:sym typeface="Arial" panose="020B0604020202020204" pitchFamily="34" charset="0"/>
              </a:rPr>
              <a:t>在碳达峰、碳中和的双碳被景之下，廣州美亞股份有限公司，積極回應國家減碳減排號召，走進新能源賽道，依託香港慧源同創科技集團有限公司的雄厚實力，成立廣州美亞蓄能科技有限公司（以下簡稱「美亞蓄能」），致力開發新型儲能產品，布局储能科技领域，為各行各業節能減排贡献力量，助力國家高質量發展。</a:t>
            </a:r>
            <a:endParaRPr lang="zh-CN" altLang="en-US" sz="1400" dirty="0">
              <a:solidFill>
                <a:schemeClr val="tx1"/>
              </a:solidFill>
              <a:latin typeface="微软雅黑" panose="020B0503020204020204" pitchFamily="34" charset="-122"/>
              <a:cs typeface="微软雅黑" panose="020B0503020204020204" pitchFamily="34" charset="-122"/>
              <a:sym typeface="+mn-ea"/>
            </a:endParaRPr>
          </a:p>
          <a:p>
            <a:pPr algn="l" defTabSz="1217930">
              <a:lnSpc>
                <a:spcPct val="190000"/>
              </a:lnSpc>
              <a:buClrTx/>
              <a:buSzTx/>
              <a:buFontTx/>
            </a:pPr>
            <a:endParaRPr lang="zh-CN" altLang="en-US" sz="1400" dirty="0">
              <a:solidFill>
                <a:schemeClr val="tx1"/>
              </a:solidFill>
              <a:latin typeface="微软雅黑" panose="020B0503020204020204" pitchFamily="34" charset="-122"/>
              <a:cs typeface="微软雅黑" panose="020B0503020204020204" pitchFamily="34" charset="-122"/>
              <a:sym typeface="Arial" panose="020B0604020202020204" pitchFamily="34" charset="0"/>
            </a:endParaRPr>
          </a:p>
          <a:p>
            <a:pPr algn="l" defTabSz="1217930">
              <a:lnSpc>
                <a:spcPct val="190000"/>
              </a:lnSpc>
              <a:buClrTx/>
              <a:buSzTx/>
              <a:buFontTx/>
            </a:pPr>
            <a:r>
              <a:rPr lang="en-US" altLang="zh-CN" sz="1400" dirty="0">
                <a:solidFill>
                  <a:schemeClr val="tx1"/>
                </a:solidFill>
                <a:latin typeface="微软雅黑" panose="020B0503020204020204" pitchFamily="34" charset="-122"/>
                <a:cs typeface="微软雅黑" panose="020B0503020204020204" pitchFamily="34" charset="-122"/>
                <a:sym typeface="Arial" panose="020B0604020202020204" pitchFamily="34" charset="0"/>
              </a:rPr>
              <a:t> </a:t>
            </a:r>
            <a:r>
              <a:rPr lang="zh-CN" altLang="en-US" sz="1400" dirty="0">
                <a:solidFill>
                  <a:schemeClr val="tx1"/>
                </a:solidFill>
                <a:latin typeface="微软雅黑" panose="020B0503020204020204" pitchFamily="34" charset="-122"/>
                <a:cs typeface="微软雅黑" panose="020B0503020204020204" pitchFamily="34" charset="-122"/>
                <a:sym typeface="Arial" panose="020B0604020202020204" pitchFamily="34" charset="0"/>
              </a:rPr>
              <a:t>美亞蓄能，是一家集“研發、生產、銷售、服務”</a:t>
            </a:r>
            <a:r>
              <a:rPr lang="en-US" altLang="zh-CN" sz="1400" dirty="0">
                <a:solidFill>
                  <a:schemeClr val="tx1"/>
                </a:solidFill>
                <a:latin typeface="微软雅黑" panose="020B0503020204020204" pitchFamily="34" charset="-122"/>
                <a:cs typeface="微软雅黑" panose="020B0503020204020204" pitchFamily="34" charset="-122"/>
                <a:sym typeface="Arial" panose="020B0604020202020204" pitchFamily="34" charset="0"/>
              </a:rPr>
              <a:t> </a:t>
            </a:r>
            <a:r>
              <a:rPr lang="zh-CN" altLang="en-US" sz="1400" dirty="0">
                <a:solidFill>
                  <a:schemeClr val="tx1"/>
                </a:solidFill>
                <a:latin typeface="微软雅黑" panose="020B0503020204020204" pitchFamily="34" charset="-122"/>
                <a:cs typeface="微软雅黑" panose="020B0503020204020204" pitchFamily="34" charset="-122"/>
                <a:sym typeface="Arial" panose="020B0604020202020204" pitchFamily="34" charset="0"/>
              </a:rPr>
              <a:t>於一體的新能源創新科技公司，可快速回應不同行業客戶各種個性化技術服務需求，為客戶提供蓄冷儲熱解決方案和服務。</a:t>
            </a:r>
          </a:p>
          <a:p>
            <a:pPr algn="l" defTabSz="1217930">
              <a:lnSpc>
                <a:spcPct val="190000"/>
              </a:lnSpc>
              <a:buClrTx/>
              <a:buSzTx/>
              <a:buFontTx/>
            </a:pPr>
            <a:r>
              <a:rPr lang="zh-CN" altLang="en-US" sz="1400" dirty="0">
                <a:solidFill>
                  <a:schemeClr val="tx1"/>
                </a:solidFill>
                <a:latin typeface="微软雅黑" panose="020B0503020204020204" pitchFamily="34" charset="-122"/>
                <a:cs typeface="微软雅黑" panose="020B0503020204020204" pitchFamily="34" charset="-122"/>
                <a:sym typeface="Arial" panose="020B0604020202020204" pitchFamily="34" charset="0"/>
              </a:rPr>
              <a:t> </a:t>
            </a:r>
            <a:r>
              <a:rPr lang="en-US" altLang="zh-CN" sz="1400" dirty="0">
                <a:solidFill>
                  <a:schemeClr val="tx1"/>
                </a:solidFill>
                <a:latin typeface="微软雅黑" panose="020B0503020204020204" pitchFamily="34" charset="-122"/>
                <a:cs typeface="微软雅黑" panose="020B0503020204020204" pitchFamily="34" charset="-122"/>
                <a:sym typeface="Arial" panose="020B0604020202020204" pitchFamily="34" charset="0"/>
              </a:rPr>
              <a:t>     </a:t>
            </a:r>
            <a:endParaRPr sz="1400" dirty="0">
              <a:solidFill>
                <a:schemeClr val="tx1"/>
              </a:solidFill>
              <a:latin typeface="微软雅黑" panose="020B0503020204020204" pitchFamily="34" charset="-122"/>
              <a:cs typeface="微软雅黑" panose="020B0503020204020204" pitchFamily="34" charset="-122"/>
              <a:sym typeface="Arial" panose="020B0604020202020204" pitchFamily="34" charset="0"/>
            </a:endParaRPr>
          </a:p>
          <a:p>
            <a:pPr defTabSz="1217930">
              <a:lnSpc>
                <a:spcPct val="140000"/>
              </a:lnSpc>
            </a:pPr>
            <a:endParaRPr lang="zh-CN" altLang="en-US" sz="1400" dirty="0">
              <a:solidFill>
                <a:schemeClr val="tx1"/>
              </a:solidFill>
              <a:latin typeface="微软雅黑" panose="020B0503020204020204" pitchFamily="34" charset="-122"/>
              <a:cs typeface="微软雅黑" panose="020B0503020204020204" pitchFamily="34" charset="-122"/>
              <a:sym typeface="Arial" panose="020B0604020202020204" pitchFamily="34" charset="0"/>
            </a:endParaRPr>
          </a:p>
        </p:txBody>
      </p:sp>
      <p:grpSp>
        <p:nvGrpSpPr>
          <p:cNvPr id="20485" name="组合 2"/>
          <p:cNvGrpSpPr/>
          <p:nvPr/>
        </p:nvGrpSpPr>
        <p:grpSpPr>
          <a:xfrm>
            <a:off x="0" y="46038"/>
            <a:ext cx="12192000" cy="490537"/>
            <a:chOff x="0" y="73"/>
            <a:chExt cx="19200" cy="772"/>
          </a:xfrm>
        </p:grpSpPr>
        <p:pic>
          <p:nvPicPr>
            <p:cNvPr id="92" name="图片 91" descr="upload_post_object_v2_806035386"/>
            <p:cNvPicPr>
              <a:picLocks noChangeAspect="1"/>
            </p:cNvPicPr>
            <p:nvPr>
              <p:custDataLst>
                <p:tags r:id="rId4"/>
              </p:custDataLst>
            </p:nvPr>
          </p:nvPicPr>
          <p:blipFill>
            <a:blip r:embed="rId10" cstate="print"/>
            <a:stretch>
              <a:fillRect/>
            </a:stretch>
          </p:blipFill>
          <p:spPr>
            <a:xfrm>
              <a:off x="17929" y="73"/>
              <a:ext cx="916" cy="623"/>
            </a:xfrm>
            <a:prstGeom prst="ellipse">
              <a:avLst/>
            </a:prstGeom>
            <a:solidFill>
              <a:schemeClr val="bg1"/>
            </a:solidFill>
          </p:spPr>
        </p:pic>
        <p:sp>
          <p:nvSpPr>
            <p:cNvPr id="16" name="textbox 12"/>
            <p:cNvSpPr/>
            <p:nvPr>
              <p:custDataLst>
                <p:tags r:id="rId5"/>
              </p:custDataLst>
            </p:nvPr>
          </p:nvSpPr>
          <p:spPr>
            <a:xfrm>
              <a:off x="312" y="198"/>
              <a:ext cx="17317" cy="647"/>
            </a:xfrm>
            <a:prstGeom prst="rect">
              <a:avLst/>
            </a:prstGeom>
          </p:spPr>
          <p:txBody>
            <a:bodyPr vert="horz" wrap="square" lIns="0" tIns="0" rIns="0" bIns="0"/>
            <a:lstStyle/>
            <a:p>
              <a:pPr eaLnBrk="0">
                <a:lnSpc>
                  <a:spcPct val="89000"/>
                </a:lnSpc>
              </a:pPr>
              <a:r>
                <a:rPr sz="1400">
                  <a:solidFill>
                    <a:srgbClr val="053D90"/>
                  </a:solidFill>
                </a:rPr>
                <a:t>廣州美亞蓄能科技有限公司</a:t>
              </a:r>
              <a:r>
                <a:rPr lang="en-US" sz="1400">
                  <a:solidFill>
                    <a:srgbClr val="053D90"/>
                  </a:solidFill>
                </a:rPr>
                <a:t> </a:t>
              </a:r>
              <a:r>
                <a:rPr>
                  <a:solidFill>
                    <a:srgbClr val="053D90"/>
                  </a:solidFill>
                </a:rPr>
                <a:t> </a:t>
              </a:r>
              <a:r>
                <a:rPr sz="1400">
                  <a:solidFill>
                    <a:srgbClr val="053D90"/>
                  </a:solidFill>
                </a:rPr>
                <a:t>Guangzhou Mayer TES Technology</a:t>
              </a:r>
              <a:r>
                <a:rPr lang="en-US" sz="1400">
                  <a:solidFill>
                    <a:srgbClr val="053D90"/>
                  </a:solidFill>
                </a:rPr>
                <a:t> </a:t>
              </a:r>
              <a:r>
                <a:rPr sz="1400">
                  <a:solidFill>
                    <a:srgbClr val="053D90"/>
                  </a:solidFill>
                  <a:sym typeface="+mn-ea"/>
                </a:rPr>
                <a:t>Limited</a:t>
              </a:r>
              <a:r>
                <a:rPr sz="1400">
                  <a:solidFill>
                    <a:srgbClr val="053D90"/>
                  </a:solidFill>
                </a:rPr>
                <a:t> Company </a:t>
              </a:r>
              <a:r>
                <a:rPr lang="en-US" altLang="zh-CN" sz="1400" baseline="10000">
                  <a:solidFill>
                    <a:srgbClr val="053D90"/>
                  </a:solidFill>
                  <a:sym typeface="+mn-ea"/>
                </a:rPr>
                <a:t>          </a:t>
              </a:r>
              <a:r>
                <a:rPr lang="en-US" altLang="zh-CN" sz="1000" baseline="10000">
                  <a:solidFill>
                    <a:srgbClr val="053D90"/>
                  </a:solidFill>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sym typeface="+mn-ea"/>
                </a:rPr>
                <a:t>  </a:t>
              </a:r>
              <a:endParaRPr lang="en-US" altLang="zh-CN" sz="1000" baseline="10000">
                <a:solidFill>
                  <a:srgbClr val="053D90"/>
                </a:solidFill>
                <a:sym typeface="+mn-ea"/>
              </a:endParaRPr>
            </a:p>
          </p:txBody>
        </p:sp>
        <p:pic>
          <p:nvPicPr>
            <p:cNvPr id="20488" name="picture 14"/>
            <p:cNvPicPr>
              <a:picLocks noChangeAspect="1"/>
            </p:cNvPicPr>
            <p:nvPr>
              <p:custDataLst>
                <p:tags r:id="rId6"/>
              </p:custDataLst>
            </p:nvPr>
          </p:nvPicPr>
          <p:blipFill>
            <a:blip r:embed="rId11"/>
            <a:stretch>
              <a:fillRect/>
            </a:stretch>
          </p:blipFill>
          <p:spPr>
            <a:xfrm>
              <a:off x="0" y="684"/>
              <a:ext cx="19200" cy="12"/>
            </a:xfrm>
            <a:prstGeom prst="rect">
              <a:avLst/>
            </a:prstGeom>
            <a:noFill/>
            <a:ln w="9525">
              <a:noFill/>
            </a:ln>
          </p:spPr>
        </p:pic>
      </p:grpSp>
      <p:grpSp>
        <p:nvGrpSpPr>
          <p:cNvPr id="45" name="组合 45"/>
          <p:cNvGrpSpPr/>
          <p:nvPr/>
        </p:nvGrpSpPr>
        <p:grpSpPr>
          <a:xfrm>
            <a:off x="1094690" y="1172210"/>
            <a:ext cx="1353870" cy="4565650"/>
            <a:chOff x="21307" y="3321"/>
            <a:chExt cx="3795" cy="11670"/>
          </a:xfrm>
        </p:grpSpPr>
        <p:pic>
          <p:nvPicPr>
            <p:cNvPr id="43" name="图片 43" descr="企业简介"/>
            <p:cNvPicPr>
              <a:picLocks noChangeAspect="1"/>
            </p:cNvPicPr>
            <p:nvPr>
              <p:custDataLst>
                <p:tags r:id="rId2"/>
              </p:custDataLst>
            </p:nvPr>
          </p:nvPicPr>
          <p:blipFill>
            <a:blip r:embed="rId12" cstate="print">
              <a:extLst>
                <a:ext uri="{96DAC541-7B7A-43D3-8B79-37D633B846F1}">
                  <asvg:svgBlip xmlns:asvg="http://schemas.microsoft.com/office/drawing/2016/SVG/main" r:embed="rId13"/>
                </a:ext>
              </a:extLst>
            </a:blip>
            <a:stretch>
              <a:fillRect/>
            </a:stretch>
          </p:blipFill>
          <p:spPr>
            <a:xfrm>
              <a:off x="21307" y="3321"/>
              <a:ext cx="3602" cy="7184"/>
            </a:xfrm>
            <a:prstGeom prst="rect">
              <a:avLst/>
            </a:prstGeom>
          </p:spPr>
        </p:pic>
        <p:sp>
          <p:nvSpPr>
            <p:cNvPr id="44" name="文本框 44"/>
            <p:cNvSpPr txBox="1"/>
            <p:nvPr>
              <p:custDataLst>
                <p:tags r:id="rId3"/>
              </p:custDataLst>
            </p:nvPr>
          </p:nvSpPr>
          <p:spPr>
            <a:xfrm>
              <a:off x="23738" y="8920"/>
              <a:ext cx="1364" cy="6071"/>
            </a:xfrm>
            <a:prstGeom prst="rect">
              <a:avLst/>
            </a:prstGeom>
            <a:no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eaVert" wrap="square" lIns="91440" tIns="45720" rIns="91440" bIns="45720" numCol="1" spcCol="0" rtlCol="0" fromWordArt="0" anchor="t" anchorCtr="0" forceAA="0" compatLnSpc="1">
              <a:noAutofit/>
            </a:bodyPr>
            <a:lstStyle/>
            <a:p>
              <a:pPr algn="just" rtl="0" eaLnBrk="1" fontAlgn="auto" latinLnBrk="0" hangingPunct="1">
                <a:lnSpc>
                  <a:spcPts val="2800"/>
                </a:lnSpc>
              </a:pPr>
              <a:r>
                <a:rPr lang="en-US" altLang="zh-CN" kern="100">
                  <a:latin typeface="Calibri" panose="020F0502020204030204"/>
                  <a:ea typeface="宋体" panose="02010600030101010101" pitchFamily="2" charset="-122"/>
                  <a:cs typeface="Times New Roman" panose="02020603050405020304"/>
                  <a:sym typeface="Times New Roman" panose="02020603050405020304"/>
                </a:rPr>
                <a:t>COMPANT </a:t>
              </a:r>
            </a:p>
            <a:p>
              <a:pPr algn="just" rtl="0" eaLnBrk="1" fontAlgn="auto" latinLnBrk="0" hangingPunct="1">
                <a:lnSpc>
                  <a:spcPts val="2800"/>
                </a:lnSpc>
              </a:pPr>
              <a:r>
                <a:rPr lang="en-US" altLang="zh-CN" kern="100">
                  <a:latin typeface="Calibri" panose="020F0502020204030204"/>
                  <a:ea typeface="宋体" panose="02010600030101010101" pitchFamily="2" charset="-122"/>
                  <a:cs typeface="Times New Roman" panose="02020603050405020304"/>
                  <a:sym typeface="Times New Roman" panose="02020603050405020304"/>
                </a:rPr>
                <a:t>INTRODUCTION</a:t>
              </a:r>
            </a:p>
          </p:txBody>
        </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p:cNvGrpSpPr/>
          <p:nvPr/>
        </p:nvGrpSpPr>
        <p:grpSpPr>
          <a:xfrm>
            <a:off x="0" y="46038"/>
            <a:ext cx="12192000" cy="395287"/>
            <a:chOff x="0" y="73"/>
            <a:chExt cx="19200" cy="623"/>
          </a:xfrm>
        </p:grpSpPr>
        <p:pic>
          <p:nvPicPr>
            <p:cNvPr id="6" name="图片 5" descr="upload_post_object_v2_806035386"/>
            <p:cNvPicPr>
              <a:picLocks noChangeAspect="1"/>
            </p:cNvPicPr>
            <p:nvPr>
              <p:custDataLst>
                <p:tags r:id="rId15"/>
              </p:custDataLst>
            </p:nvPr>
          </p:nvPicPr>
          <p:blipFill>
            <a:blip r:embed="rId18" cstate="print"/>
            <a:stretch>
              <a:fillRect/>
            </a:stretch>
          </p:blipFill>
          <p:spPr>
            <a:xfrm>
              <a:off x="17929" y="73"/>
              <a:ext cx="916" cy="623"/>
            </a:xfrm>
            <a:prstGeom prst="ellipse">
              <a:avLst/>
            </a:prstGeom>
            <a:solidFill>
              <a:schemeClr val="bg1"/>
            </a:solidFill>
          </p:spPr>
        </p:pic>
        <p:pic>
          <p:nvPicPr>
            <p:cNvPr id="7" name="picture 14"/>
            <p:cNvPicPr>
              <a:picLocks noChangeAspect="1"/>
            </p:cNvPicPr>
            <p:nvPr>
              <p:custDataLst>
                <p:tags r:id="rId16"/>
              </p:custDataLst>
            </p:nvPr>
          </p:nvPicPr>
          <p:blipFill>
            <a:blip r:embed="rId19"/>
            <a:stretch>
              <a:fillRect/>
            </a:stretch>
          </p:blipFill>
          <p:spPr>
            <a:xfrm>
              <a:off x="0" y="684"/>
              <a:ext cx="19200" cy="12"/>
            </a:xfrm>
            <a:prstGeom prst="rect">
              <a:avLst/>
            </a:prstGeom>
            <a:noFill/>
            <a:ln w="9525">
              <a:noFill/>
            </a:ln>
          </p:spPr>
        </p:pic>
      </p:grpSp>
      <p:sp>
        <p:nvSpPr>
          <p:cNvPr id="8" name="textbox 12"/>
          <p:cNvSpPr/>
          <p:nvPr>
            <p:custDataLst>
              <p:tags r:id="rId2"/>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
        <p:nvSpPr>
          <p:cNvPr id="21" name="文本框 20"/>
          <p:cNvSpPr txBox="1"/>
          <p:nvPr>
            <p:custDataLst>
              <p:tags r:id="rId3"/>
            </p:custDataLst>
          </p:nvPr>
        </p:nvSpPr>
        <p:spPr>
          <a:xfrm>
            <a:off x="695960" y="1089025"/>
            <a:ext cx="10831195" cy="875030"/>
          </a:xfrm>
          <a:prstGeom prst="rect">
            <a:avLst/>
          </a:prstGeom>
          <a:noFill/>
          <a:ln w="9525">
            <a:noFill/>
          </a:ln>
        </p:spPr>
        <p:txBody>
          <a:bodyPr wrap="square">
            <a:noAutofit/>
          </a:bodyPr>
          <a:lstStyle/>
          <a:p>
            <a:pPr marL="0" indent="0" algn="l">
              <a:lnSpc>
                <a:spcPct val="160000"/>
              </a:lnSpc>
            </a:pP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2023年6月22日，美亞蓄能完成變相蓄能材料生產線的試產以及量產測試，平均日產量</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56</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噸，年產值</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億。</a:t>
            </a:r>
          </a:p>
        </p:txBody>
      </p:sp>
      <p:grpSp>
        <p:nvGrpSpPr>
          <p:cNvPr id="3" name="组合 2"/>
          <p:cNvGrpSpPr/>
          <p:nvPr/>
        </p:nvGrpSpPr>
        <p:grpSpPr>
          <a:xfrm>
            <a:off x="2317168" y="2016267"/>
            <a:ext cx="7481001" cy="3901557"/>
            <a:chOff x="8300" y="9787"/>
            <a:chExt cx="41329" cy="21555"/>
          </a:xfrm>
        </p:grpSpPr>
        <p:sp>
          <p:nvSpPr>
            <p:cNvPr id="9" name="矩形 8"/>
            <p:cNvSpPr/>
            <p:nvPr>
              <p:custDataLst>
                <p:tags r:id="rId4"/>
              </p:custDataLst>
            </p:nvPr>
          </p:nvSpPr>
          <p:spPr>
            <a:xfrm>
              <a:off x="18761" y="25055"/>
              <a:ext cx="9567" cy="1894"/>
            </a:xfrm>
            <a:prstGeom prst="rect">
              <a:avLst/>
            </a:prstGeom>
            <a:solidFill>
              <a:srgbClr val="053D90"/>
            </a:solidFill>
            <a:ln>
              <a:noFill/>
            </a:ln>
            <a:effectLst>
              <a:outerShdw blurRad="711200" dist="355600" dir="2700000" sx="97000" sy="97000" algn="tl" rotWithShape="0">
                <a:srgbClr val="376FFF">
                  <a:alpha val="3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5230">
                <a:solidFill>
                  <a:srgbClr val="062466"/>
                </a:solidFill>
                <a:latin typeface="思源黑体 CN Light" panose="020B0300000000000000" charset="-122"/>
                <a:ea typeface="思源黑体 CN Light" panose="020B0300000000000000" charset="-122"/>
                <a:sym typeface="思源黑体 CN Light" panose="020B0300000000000000" charset="-122"/>
              </a:endParaRPr>
            </a:p>
          </p:txBody>
        </p:sp>
        <p:sp>
          <p:nvSpPr>
            <p:cNvPr id="10" name="矩形 9"/>
            <p:cNvSpPr/>
            <p:nvPr>
              <p:custDataLst>
                <p:tags r:id="rId5"/>
              </p:custDataLst>
            </p:nvPr>
          </p:nvSpPr>
          <p:spPr>
            <a:xfrm>
              <a:off x="28946" y="29500"/>
              <a:ext cx="9567" cy="1842"/>
            </a:xfrm>
            <a:prstGeom prst="rect">
              <a:avLst/>
            </a:prstGeom>
            <a:solidFill>
              <a:srgbClr val="053D90"/>
            </a:solidFill>
            <a:ln>
              <a:noFill/>
            </a:ln>
            <a:effectLst>
              <a:outerShdw blurRad="711200" dist="355600" dir="2700000" sx="97000" sy="97000" algn="tl" rotWithShape="0">
                <a:srgbClr val="376FFF">
                  <a:alpha val="3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5230">
                <a:solidFill>
                  <a:srgbClr val="062466"/>
                </a:solidFill>
                <a:latin typeface="思源黑体 CN Light" panose="020B0300000000000000" charset="-122"/>
                <a:ea typeface="思源黑体 CN Light" panose="020B0300000000000000" charset="-122"/>
                <a:sym typeface="思源黑体 CN Light" panose="020B0300000000000000" charset="-122"/>
              </a:endParaRPr>
            </a:p>
          </p:txBody>
        </p:sp>
        <p:sp>
          <p:nvSpPr>
            <p:cNvPr id="11" name="矩形 10"/>
            <p:cNvSpPr/>
            <p:nvPr>
              <p:custDataLst>
                <p:tags r:id="rId6"/>
              </p:custDataLst>
            </p:nvPr>
          </p:nvSpPr>
          <p:spPr>
            <a:xfrm>
              <a:off x="39939" y="25812"/>
              <a:ext cx="9567" cy="2000"/>
            </a:xfrm>
            <a:prstGeom prst="rect">
              <a:avLst/>
            </a:prstGeom>
            <a:solidFill>
              <a:srgbClr val="053D90"/>
            </a:solidFill>
            <a:ln>
              <a:noFill/>
            </a:ln>
            <a:effectLst>
              <a:outerShdw blurRad="711200" dist="355600" dir="2700000" sx="97000" sy="97000" algn="tl" rotWithShape="0">
                <a:srgbClr val="376FFF">
                  <a:alpha val="3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5230">
                <a:solidFill>
                  <a:srgbClr val="062466"/>
                </a:solidFill>
                <a:latin typeface="思源黑体 CN Light" panose="020B0300000000000000" charset="-122"/>
                <a:ea typeface="思源黑体 CN Light" panose="020B0300000000000000" charset="-122"/>
                <a:sym typeface="思源黑体 CN Light" panose="020B0300000000000000" charset="-122"/>
              </a:endParaRPr>
            </a:p>
          </p:txBody>
        </p:sp>
        <p:sp>
          <p:nvSpPr>
            <p:cNvPr id="12" name="文本框 11"/>
            <p:cNvSpPr txBox="1"/>
            <p:nvPr>
              <p:custDataLst>
                <p:tags r:id="rId7"/>
              </p:custDataLst>
            </p:nvPr>
          </p:nvSpPr>
          <p:spPr>
            <a:xfrm>
              <a:off x="40101" y="25802"/>
              <a:ext cx="9528" cy="2547"/>
            </a:xfrm>
            <a:prstGeom prst="rect">
              <a:avLst/>
            </a:prstGeom>
            <a:noFill/>
          </p:spPr>
          <p:txBody>
            <a:bodyPr wrap="square" rtlCol="0">
              <a:normAutofit/>
            </a:bodyPr>
            <a:lstStyle/>
            <a:p>
              <a:pPr algn="ctr">
                <a:buClrTx/>
                <a:buSzTx/>
                <a:buFontTx/>
              </a:pPr>
              <a:r>
                <a:rPr lang="zh-CN" altLang="en-US" sz="1600" b="1" kern="0" spc="100">
                  <a:solidFill>
                    <a:schemeClr val="bg1"/>
                  </a:solidFill>
                  <a:latin typeface="微软雅黑" panose="020B0503020204020204" pitchFamily="34" charset="-122"/>
                  <a:ea typeface="微软雅黑" panose="020B0503020204020204" pitchFamily="34" charset="-122"/>
                  <a:sym typeface="思源黑体 CN Light" panose="020B0300000000000000" charset="-122"/>
                </a:rPr>
                <a:t>儲能罐內部</a:t>
              </a:r>
            </a:p>
          </p:txBody>
        </p:sp>
        <p:sp>
          <p:nvSpPr>
            <p:cNvPr id="13" name="文本框 12"/>
            <p:cNvSpPr txBox="1"/>
            <p:nvPr>
              <p:custDataLst>
                <p:tags r:id="rId8"/>
              </p:custDataLst>
            </p:nvPr>
          </p:nvSpPr>
          <p:spPr>
            <a:xfrm>
              <a:off x="18761" y="24914"/>
              <a:ext cx="9528" cy="2024"/>
            </a:xfrm>
            <a:prstGeom prst="rect">
              <a:avLst/>
            </a:prstGeom>
            <a:noFill/>
          </p:spPr>
          <p:txBody>
            <a:bodyPr wrap="square" rtlCol="0">
              <a:normAutofit/>
            </a:bodyPr>
            <a:lstStyle/>
            <a:p>
              <a:pPr algn="ctr">
                <a:buClrTx/>
                <a:buSzTx/>
                <a:buFontTx/>
              </a:pPr>
              <a:r>
                <a:rPr lang="zh-CN" altLang="en-US" sz="1600" b="1" kern="0" spc="100">
                  <a:solidFill>
                    <a:schemeClr val="bg1"/>
                  </a:solidFill>
                  <a:latin typeface="微软雅黑" panose="020B0503020204020204" pitchFamily="34" charset="-122"/>
                  <a:ea typeface="微软雅黑" panose="020B0503020204020204" pitchFamily="34" charset="-122"/>
                  <a:sym typeface="思源黑体 CN Light" panose="020B0300000000000000" charset="-122"/>
                </a:rPr>
                <a:t>生產設備</a:t>
              </a:r>
              <a:endParaRPr lang="en-US" altLang="zh-CN" sz="4800" kern="0" spc="100">
                <a:solidFill>
                  <a:srgbClr val="FFFFFF"/>
                </a:solidFill>
                <a:latin typeface="微软雅黑" panose="020B0503020204020204" pitchFamily="34" charset="-122"/>
                <a:ea typeface="微软雅黑" panose="020B0503020204020204" pitchFamily="34" charset="-122"/>
                <a:sym typeface="思源黑体 CN Light" panose="020B0300000000000000" charset="-122"/>
              </a:endParaRPr>
            </a:p>
          </p:txBody>
        </p:sp>
        <p:sp>
          <p:nvSpPr>
            <p:cNvPr id="14" name="文本框 13"/>
            <p:cNvSpPr txBox="1"/>
            <p:nvPr>
              <p:custDataLst>
                <p:tags r:id="rId9"/>
              </p:custDataLst>
            </p:nvPr>
          </p:nvSpPr>
          <p:spPr>
            <a:xfrm>
              <a:off x="29048" y="28860"/>
              <a:ext cx="9528" cy="1421"/>
            </a:xfrm>
            <a:prstGeom prst="rect">
              <a:avLst/>
            </a:prstGeom>
            <a:noFill/>
          </p:spPr>
          <p:txBody>
            <a:bodyPr wrap="square" rtlCol="0"/>
            <a:lstStyle/>
            <a:p>
              <a:pPr algn="ctr">
                <a:buClrTx/>
                <a:buSzTx/>
                <a:buFontTx/>
              </a:pPr>
              <a:r>
                <a:rPr lang="zh-CN" altLang="en-US" sz="1600" b="1" kern="0" spc="100">
                  <a:solidFill>
                    <a:schemeClr val="bg1"/>
                  </a:solidFill>
                  <a:latin typeface="微软雅黑" panose="020B0503020204020204" pitchFamily="34" charset="-122"/>
                  <a:sym typeface="思源黑体 CN Light" panose="020B0300000000000000" charset="-122"/>
                </a:rPr>
                <a:t>儲能罐</a:t>
              </a:r>
              <a:r>
                <a:rPr lang="en-US" altLang="zh-CN" sz="3200" kern="0" spc="100" dirty="0">
                  <a:solidFill>
                    <a:srgbClr val="FFFFFF"/>
                  </a:solidFill>
                  <a:latin typeface="微软雅黑" panose="020B0503020204020204" pitchFamily="34" charset="-122"/>
                  <a:sym typeface="思源黑体 CN Light" panose="020B0300000000000000" charset="-122"/>
                </a:rPr>
                <a:t> </a:t>
              </a:r>
            </a:p>
            <a:p>
              <a:pPr algn="ctr">
                <a:buClrTx/>
                <a:buSzTx/>
                <a:buFontTx/>
              </a:pPr>
              <a:endParaRPr lang="en-US" altLang="zh-CN" sz="3200" kern="0" spc="100" dirty="0">
                <a:solidFill>
                  <a:srgbClr val="FFFFFF"/>
                </a:solidFill>
                <a:latin typeface="微软雅黑" panose="020B0503020204020204" pitchFamily="34" charset="-122"/>
                <a:ea typeface="微软雅黑" panose="020B0503020204020204" pitchFamily="34" charset="-122"/>
                <a:sym typeface="思源黑体 CN Light" panose="020B0300000000000000" charset="-122"/>
              </a:endParaRPr>
            </a:p>
          </p:txBody>
        </p:sp>
        <p:sp>
          <p:nvSpPr>
            <p:cNvPr id="15" name="矩形 14"/>
            <p:cNvSpPr/>
            <p:nvPr>
              <p:custDataLst>
                <p:tags r:id="rId10"/>
              </p:custDataLst>
            </p:nvPr>
          </p:nvSpPr>
          <p:spPr>
            <a:xfrm>
              <a:off x="8356" y="28216"/>
              <a:ext cx="9567" cy="1894"/>
            </a:xfrm>
            <a:prstGeom prst="rect">
              <a:avLst/>
            </a:prstGeom>
            <a:solidFill>
              <a:srgbClr val="053D90"/>
            </a:solidFill>
            <a:ln>
              <a:noFill/>
            </a:ln>
            <a:effectLst>
              <a:outerShdw blurRad="711200" dist="355600" dir="2700000" sx="97000" sy="97000" algn="tl" rotWithShape="0">
                <a:srgbClr val="376FFF">
                  <a:alpha val="3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5230">
                <a:solidFill>
                  <a:srgbClr val="062466"/>
                </a:solidFill>
                <a:latin typeface="思源黑体 CN Light" panose="020B0300000000000000" charset="-122"/>
                <a:ea typeface="思源黑体 CN Light" panose="020B0300000000000000" charset="-122"/>
              </a:endParaRPr>
            </a:p>
          </p:txBody>
        </p:sp>
        <p:sp>
          <p:nvSpPr>
            <p:cNvPr id="16" name="文本框 15"/>
            <p:cNvSpPr txBox="1"/>
            <p:nvPr>
              <p:custDataLst>
                <p:tags r:id="rId11"/>
              </p:custDataLst>
            </p:nvPr>
          </p:nvSpPr>
          <p:spPr>
            <a:xfrm>
              <a:off x="8395" y="28332"/>
              <a:ext cx="9528" cy="1775"/>
            </a:xfrm>
            <a:prstGeom prst="rect">
              <a:avLst/>
            </a:prstGeom>
            <a:noFill/>
          </p:spPr>
          <p:txBody>
            <a:bodyPr wrap="square" rtlCol="0"/>
            <a:lstStyle/>
            <a:p>
              <a:pPr algn="ctr"/>
              <a:r>
                <a:rPr lang="zh-CN" altLang="en-US" sz="1600" b="1" kern="0" spc="100">
                  <a:solidFill>
                    <a:schemeClr val="bg1"/>
                  </a:solidFill>
                  <a:latin typeface="微软雅黑" panose="020B0503020204020204" pitchFamily="34" charset="-122"/>
                  <a:ea typeface="微软雅黑" panose="020B0503020204020204" pitchFamily="34" charset="-122"/>
                </a:rPr>
                <a:t>生產線</a:t>
              </a:r>
            </a:p>
          </p:txBody>
        </p:sp>
        <p:pic>
          <p:nvPicPr>
            <p:cNvPr id="17" name="图片 16"/>
            <p:cNvPicPr>
              <a:picLocks noChangeAspect="1"/>
            </p:cNvPicPr>
            <p:nvPr>
              <p:custDataLst>
                <p:tags r:id="rId12"/>
              </p:custDataLst>
            </p:nvPr>
          </p:nvPicPr>
          <p:blipFill>
            <a:blip r:embed="rId20" cstate="print"/>
            <a:srcRect l="-14191"/>
            <a:stretch>
              <a:fillRect/>
            </a:stretch>
          </p:blipFill>
          <p:spPr>
            <a:xfrm>
              <a:off x="38378" y="11434"/>
              <a:ext cx="11080" cy="13781"/>
            </a:xfrm>
            <a:prstGeom prst="rect">
              <a:avLst/>
            </a:prstGeom>
          </p:spPr>
        </p:pic>
        <p:pic>
          <p:nvPicPr>
            <p:cNvPr id="18" name="图片 17"/>
            <p:cNvPicPr>
              <a:picLocks noChangeAspect="1"/>
            </p:cNvPicPr>
            <p:nvPr>
              <p:custDataLst>
                <p:tags r:id="rId13"/>
              </p:custDataLst>
            </p:nvPr>
          </p:nvPicPr>
          <p:blipFill>
            <a:blip r:embed="rId21" cstate="print"/>
            <a:srcRect l="45445" t="8536" r="733" b="-1698"/>
            <a:stretch>
              <a:fillRect/>
            </a:stretch>
          </p:blipFill>
          <p:spPr>
            <a:xfrm flipH="1">
              <a:off x="8300" y="12968"/>
              <a:ext cx="9570" cy="14927"/>
            </a:xfrm>
            <a:prstGeom prst="rect">
              <a:avLst/>
            </a:prstGeom>
          </p:spPr>
        </p:pic>
        <p:pic>
          <p:nvPicPr>
            <p:cNvPr id="19" name="图片 18"/>
            <p:cNvPicPr>
              <a:picLocks noChangeAspect="1"/>
            </p:cNvPicPr>
            <p:nvPr>
              <p:custDataLst>
                <p:tags r:id="rId14"/>
              </p:custDataLst>
            </p:nvPr>
          </p:nvPicPr>
          <p:blipFill>
            <a:blip r:embed="rId22" cstate="print"/>
            <a:srcRect l="24260" r="3670" b="17789"/>
            <a:stretch>
              <a:fillRect/>
            </a:stretch>
          </p:blipFill>
          <p:spPr>
            <a:xfrm>
              <a:off x="18816" y="9787"/>
              <a:ext cx="9474" cy="14722"/>
            </a:xfrm>
            <a:prstGeom prst="rect">
              <a:avLst/>
            </a:prstGeom>
          </p:spPr>
        </p:pic>
      </p:grpSp>
      <p:pic>
        <p:nvPicPr>
          <p:cNvPr id="20" name="图片 19" descr="45445"/>
          <p:cNvPicPr>
            <a:picLocks noChangeAspect="1"/>
          </p:cNvPicPr>
          <p:nvPr/>
        </p:nvPicPr>
        <p:blipFill>
          <a:blip r:embed="rId23" cstate="print"/>
          <a:srcRect l="2454" r="63091"/>
          <a:stretch>
            <a:fillRect/>
          </a:stretch>
        </p:blipFill>
        <p:spPr>
          <a:xfrm>
            <a:off x="6072505" y="2658110"/>
            <a:ext cx="1732915" cy="2848610"/>
          </a:xfrm>
          <a:prstGeom prst="rect">
            <a:avLst/>
          </a:prstGeom>
        </p:spPr>
      </p:pic>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38"/>
          <p:cNvSpPr/>
          <p:nvPr/>
        </p:nvSpPr>
        <p:spPr>
          <a:xfrm rot="2700000">
            <a:off x="-1886873" y="-294236"/>
            <a:ext cx="7445391" cy="7445175"/>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1726" h="11725">
                <a:moveTo>
                  <a:pt x="4087" y="2"/>
                </a:moveTo>
                <a:lnTo>
                  <a:pt x="9693" y="2"/>
                </a:lnTo>
                <a:lnTo>
                  <a:pt x="9747" y="1"/>
                </a:lnTo>
                <a:lnTo>
                  <a:pt x="9800" y="0"/>
                </a:lnTo>
                <a:cubicBezTo>
                  <a:pt x="10891" y="-24"/>
                  <a:pt x="11749" y="1161"/>
                  <a:pt x="11725" y="1941"/>
                </a:cubicBezTo>
                <a:lnTo>
                  <a:pt x="11724" y="1984"/>
                </a:lnTo>
                <a:lnTo>
                  <a:pt x="11724" y="2032"/>
                </a:lnTo>
                <a:lnTo>
                  <a:pt x="11724" y="7637"/>
                </a:lnTo>
                <a:lnTo>
                  <a:pt x="7636" y="11725"/>
                </a:lnTo>
                <a:lnTo>
                  <a:pt x="0" y="4088"/>
                </a:lnTo>
                <a:lnTo>
                  <a:pt x="4087" y="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sp>
        <p:nvSpPr>
          <p:cNvPr id="40" name="任意多边形 39"/>
          <p:cNvSpPr/>
          <p:nvPr/>
        </p:nvSpPr>
        <p:spPr>
          <a:xfrm rot="2700000">
            <a:off x="-1988438" y="8868"/>
            <a:ext cx="6839202" cy="6839122"/>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0771" h="10771">
                <a:moveTo>
                  <a:pt x="3133" y="1"/>
                </a:moveTo>
                <a:lnTo>
                  <a:pt x="8974" y="1"/>
                </a:lnTo>
                <a:lnTo>
                  <a:pt x="9022" y="1"/>
                </a:lnTo>
                <a:lnTo>
                  <a:pt x="9069" y="0"/>
                </a:lnTo>
                <a:cubicBezTo>
                  <a:pt x="10033" y="-21"/>
                  <a:pt x="10792" y="1026"/>
                  <a:pt x="10770" y="1715"/>
                </a:cubicBezTo>
                <a:lnTo>
                  <a:pt x="10770" y="1753"/>
                </a:lnTo>
                <a:lnTo>
                  <a:pt x="10769" y="1796"/>
                </a:lnTo>
                <a:lnTo>
                  <a:pt x="10769" y="7637"/>
                </a:lnTo>
                <a:lnTo>
                  <a:pt x="7636" y="10770"/>
                </a:lnTo>
                <a:lnTo>
                  <a:pt x="7583" y="10770"/>
                </a:lnTo>
                <a:lnTo>
                  <a:pt x="0" y="3187"/>
                </a:lnTo>
                <a:lnTo>
                  <a:pt x="0" y="3134"/>
                </a:lnTo>
                <a:lnTo>
                  <a:pt x="3133" y="1"/>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pic>
        <p:nvPicPr>
          <p:cNvPr id="51" name="图片 50" descr="C:/Users/Administrator/Desktop/图片1.png图片1"/>
          <p:cNvPicPr>
            <a:picLocks noChangeAspect="1"/>
          </p:cNvPicPr>
          <p:nvPr/>
        </p:nvPicPr>
        <p:blipFill>
          <a:blip r:embed="rId9" cstate="print"/>
          <a:srcRect l="12065" r="12065"/>
          <a:stretch>
            <a:fillRect/>
          </a:stretch>
        </p:blipFill>
        <p:spPr>
          <a:xfrm>
            <a:off x="-7" y="-292"/>
            <a:ext cx="5032942" cy="6857202"/>
          </a:xfrm>
          <a:custGeom>
            <a:avLst/>
            <a:gdLst/>
            <a:ahLst/>
            <a:cxnLst>
              <a:cxn ang="3">
                <a:pos x="hc" y="t"/>
              </a:cxn>
              <a:cxn ang="cd2">
                <a:pos x="l" y="vc"/>
              </a:cxn>
              <a:cxn ang="cd4">
                <a:pos x="hc" y="b"/>
              </a:cxn>
              <a:cxn ang="0">
                <a:pos x="r" y="vc"/>
              </a:cxn>
            </a:cxnLst>
            <a:rect l="l" t="t" r="r" b="b"/>
            <a:pathLst>
              <a:path w="7926" h="10799">
                <a:moveTo>
                  <a:pt x="3219" y="0"/>
                </a:moveTo>
                <a:lnTo>
                  <a:pt x="7450" y="4231"/>
                </a:lnTo>
                <a:lnTo>
                  <a:pt x="7482" y="4262"/>
                </a:lnTo>
                <a:lnTo>
                  <a:pt x="7513" y="4292"/>
                </a:lnTo>
                <a:cubicBezTo>
                  <a:pt x="8155" y="4906"/>
                  <a:pt x="7967" y="6082"/>
                  <a:pt x="7504" y="6517"/>
                </a:cubicBezTo>
                <a:lnTo>
                  <a:pt x="7479" y="6542"/>
                </a:lnTo>
                <a:lnTo>
                  <a:pt x="7450" y="6569"/>
                </a:lnTo>
                <a:lnTo>
                  <a:pt x="3221" y="10799"/>
                </a:lnTo>
                <a:lnTo>
                  <a:pt x="0" y="10799"/>
                </a:lnTo>
                <a:lnTo>
                  <a:pt x="0" y="0"/>
                </a:lnTo>
                <a:lnTo>
                  <a:pt x="3219" y="0"/>
                </a:lnTo>
                <a:close/>
              </a:path>
            </a:pathLst>
          </a:custGeom>
          <a:effectLst>
            <a:outerShdw blurRad="50800" dist="38100" algn="l" rotWithShape="0">
              <a:prstClr val="black">
                <a:alpha val="40000"/>
              </a:prstClr>
            </a:outerShdw>
          </a:effectLst>
        </p:spPr>
      </p:pic>
      <p:sp>
        <p:nvSpPr>
          <p:cNvPr id="52" name="任意多边形 51"/>
          <p:cNvSpPr/>
          <p:nvPr/>
        </p:nvSpPr>
        <p:spPr>
          <a:xfrm rot="2700000">
            <a:off x="-2125059" y="281779"/>
            <a:ext cx="6295893" cy="6295150"/>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915" h="9914">
                <a:moveTo>
                  <a:pt x="2276" y="1"/>
                </a:moveTo>
                <a:lnTo>
                  <a:pt x="8261" y="1"/>
                </a:lnTo>
                <a:lnTo>
                  <a:pt x="8305" y="1"/>
                </a:lnTo>
                <a:lnTo>
                  <a:pt x="8348" y="0"/>
                </a:lnTo>
                <a:cubicBezTo>
                  <a:pt x="9235" y="-20"/>
                  <a:pt x="9935" y="945"/>
                  <a:pt x="9915" y="1580"/>
                </a:cubicBezTo>
                <a:lnTo>
                  <a:pt x="9914" y="1615"/>
                </a:lnTo>
                <a:lnTo>
                  <a:pt x="9914" y="1654"/>
                </a:lnTo>
                <a:lnTo>
                  <a:pt x="9914" y="7636"/>
                </a:lnTo>
                <a:lnTo>
                  <a:pt x="7636" y="9914"/>
                </a:lnTo>
                <a:lnTo>
                  <a:pt x="0" y="2277"/>
                </a:lnTo>
                <a:lnTo>
                  <a:pt x="2276" y="1"/>
                </a:lnTo>
                <a:close/>
              </a:path>
            </a:pathLst>
          </a:custGeom>
          <a:solidFill>
            <a:schemeClr val="accent1">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雅酷黑 55W" panose="020B0504020202020204" charset="-122"/>
            </a:endParaRPr>
          </a:p>
        </p:txBody>
      </p:sp>
      <p:sp>
        <p:nvSpPr>
          <p:cNvPr id="39941" name="文本框 2"/>
          <p:cNvSpPr txBox="1"/>
          <p:nvPr>
            <p:custDataLst>
              <p:tags r:id="rId2"/>
            </p:custDataLst>
          </p:nvPr>
        </p:nvSpPr>
        <p:spPr>
          <a:xfrm>
            <a:off x="7107555" y="3519170"/>
            <a:ext cx="4404995" cy="398780"/>
          </a:xfrm>
          <a:prstGeom prst="rect">
            <a:avLst/>
          </a:prstGeom>
          <a:noFill/>
          <a:ln w="9525">
            <a:noFill/>
          </a:ln>
        </p:spPr>
        <p:txBody>
          <a:bodyPr wrap="square">
            <a:spAutoFit/>
          </a:bodyPr>
          <a:lstStyle/>
          <a:p>
            <a:r>
              <a:rPr lang="en-US" altLang="zh-CN" sz="2000" b="1">
                <a:solidFill>
                  <a:srgbClr val="053D90"/>
                </a:solidFill>
                <a:latin typeface="微软雅黑" panose="020B0503020204020204" pitchFamily="34" charset="-122"/>
                <a:ea typeface="微软雅黑" panose="020B0503020204020204" pitchFamily="34" charset="-122"/>
              </a:rPr>
              <a:t>—— Enterprise introduction ——</a:t>
            </a:r>
          </a:p>
        </p:txBody>
      </p:sp>
      <p:sp>
        <p:nvSpPr>
          <p:cNvPr id="9" name="文本框 8"/>
          <p:cNvSpPr txBox="1"/>
          <p:nvPr>
            <p:custDataLst>
              <p:tags r:id="rId3"/>
            </p:custDataLst>
          </p:nvPr>
        </p:nvSpPr>
        <p:spPr>
          <a:xfrm>
            <a:off x="6933565" y="2780030"/>
            <a:ext cx="4813300" cy="755650"/>
          </a:xfrm>
          <a:prstGeom prst="rect">
            <a:avLst/>
          </a:prstGeom>
          <a:noFill/>
        </p:spPr>
        <p:txBody>
          <a:bodyPr wrap="square" rtlCol="0">
            <a:spAutoFit/>
          </a:bodyPr>
          <a:lstStyle/>
          <a:p>
            <a:pPr algn="ctr">
              <a:lnSpc>
                <a:spcPct val="120000"/>
              </a:lnSpc>
            </a:pPr>
            <a:r>
              <a:rPr lang="zh-CN" altLang="x-none" sz="3600" b="1" dirty="0">
                <a:solidFill>
                  <a:srgbClr val="053D90"/>
                </a:solidFill>
                <a:latin typeface="微软雅黑" panose="020B0503020204020204" pitchFamily="34" charset="-122"/>
                <a:cs typeface="微软雅黑" panose="020B0503020204020204" pitchFamily="34" charset="-122"/>
                <a:sym typeface="+mn-ea"/>
              </a:rPr>
              <a:t>美亞蓄能</a:t>
            </a:r>
            <a:r>
              <a:rPr lang="en-US" altLang="zh-CN" sz="3600" b="1" dirty="0">
                <a:solidFill>
                  <a:srgbClr val="053D90"/>
                </a:solidFill>
                <a:latin typeface="微软雅黑" panose="020B0503020204020204" pitchFamily="34" charset="-122"/>
                <a:cs typeface="微软雅黑" panose="020B0503020204020204" pitchFamily="34" charset="-122"/>
                <a:sym typeface="+mn-ea"/>
              </a:rPr>
              <a:t>  </a:t>
            </a:r>
            <a:r>
              <a:rPr lang="zh-CN" altLang="x-none" sz="3600" b="1" dirty="0">
                <a:solidFill>
                  <a:srgbClr val="053D90"/>
                </a:solidFill>
                <a:latin typeface="微软雅黑" panose="020B0503020204020204" pitchFamily="34" charset="-122"/>
                <a:cs typeface="微软雅黑" panose="020B0503020204020204" pitchFamily="34" charset="-122"/>
                <a:sym typeface="+mn-ea"/>
              </a:rPr>
              <a:t>產品介紹</a:t>
            </a:r>
            <a:endParaRPr lang="zh-CN" altLang="x-none" sz="3600" b="1" dirty="0">
              <a:solidFill>
                <a:srgbClr val="053D9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custDataLst>
              <p:tags r:id="rId4"/>
            </p:custDataLst>
          </p:nvPr>
        </p:nvSpPr>
        <p:spPr>
          <a:xfrm>
            <a:off x="282400" y="1712966"/>
            <a:ext cx="3076686" cy="3362237"/>
          </a:xfrm>
          <a:custGeom>
            <a:avLst/>
            <a:gdLst>
              <a:gd name="connsiteX0" fmla="*/ 600704 w 3076686"/>
              <a:gd name="connsiteY0" fmla="*/ 2367836 h 3362237"/>
              <a:gd name="connsiteX1" fmla="*/ 1466162 w 3076686"/>
              <a:gd name="connsiteY1" fmla="*/ 2367836 h 3362237"/>
              <a:gd name="connsiteX2" fmla="*/ 1407349 w 3076686"/>
              <a:gd name="connsiteY2" fmla="*/ 2404266 h 3362237"/>
              <a:gd name="connsiteX3" fmla="*/ 1183604 w 3076686"/>
              <a:gd name="connsiteY3" fmla="*/ 2561704 h 3362237"/>
              <a:gd name="connsiteX4" fmla="*/ 991426 w 3076686"/>
              <a:gd name="connsiteY4" fmla="*/ 2787988 h 3362237"/>
              <a:gd name="connsiteX5" fmla="*/ 2393959 w 3076686"/>
              <a:gd name="connsiteY5" fmla="*/ 2787988 h 3362237"/>
              <a:gd name="connsiteX6" fmla="*/ 2198796 w 3076686"/>
              <a:gd name="connsiteY6" fmla="*/ 3362237 h 3362237"/>
              <a:gd name="connsiteX7" fmla="*/ 0 w 3076686"/>
              <a:gd name="connsiteY7" fmla="*/ 3362237 h 3362237"/>
              <a:gd name="connsiteX8" fmla="*/ 83422 w 3076686"/>
              <a:gd name="connsiteY8" fmla="*/ 3116740 h 3362237"/>
              <a:gd name="connsiteX9" fmla="*/ 338759 w 3076686"/>
              <a:gd name="connsiteY9" fmla="*/ 2644960 h 3362237"/>
              <a:gd name="connsiteX10" fmla="*/ 521735 w 3076686"/>
              <a:gd name="connsiteY10" fmla="*/ 2438689 h 3362237"/>
              <a:gd name="connsiteX11" fmla="*/ 2263372 w 3076686"/>
              <a:gd name="connsiteY11" fmla="*/ 0 h 3362237"/>
              <a:gd name="connsiteX12" fmla="*/ 2960870 w 3076686"/>
              <a:gd name="connsiteY12" fmla="*/ 252969 h 3362237"/>
              <a:gd name="connsiteX13" fmla="*/ 3012204 w 3076686"/>
              <a:gd name="connsiteY13" fmla="*/ 949966 h 3362237"/>
              <a:gd name="connsiteX14" fmla="*/ 2911312 w 3076686"/>
              <a:gd name="connsiteY14" fmla="*/ 1185589 h 3362237"/>
              <a:gd name="connsiteX15" fmla="*/ 2846436 w 3076686"/>
              <a:gd name="connsiteY15" fmla="*/ 1287761 h 3362237"/>
              <a:gd name="connsiteX16" fmla="*/ 2078442 w 3076686"/>
              <a:gd name="connsiteY16" fmla="*/ 1287761 h 3362237"/>
              <a:gd name="connsiteX17" fmla="*/ 2152128 w 3076686"/>
              <a:gd name="connsiteY17" fmla="*/ 1200533 h 3362237"/>
              <a:gd name="connsiteX18" fmla="*/ 2252599 w 3076686"/>
              <a:gd name="connsiteY18" fmla="*/ 999065 h 3362237"/>
              <a:gd name="connsiteX19" fmla="*/ 1917509 w 3076686"/>
              <a:gd name="connsiteY19" fmla="*/ 552902 h 3362237"/>
              <a:gd name="connsiteX20" fmla="*/ 985956 w 3076686"/>
              <a:gd name="connsiteY20" fmla="*/ 894462 h 3362237"/>
              <a:gd name="connsiteX21" fmla="*/ 1194895 w 3076686"/>
              <a:gd name="connsiteY21" fmla="*/ 279653 h 3362237"/>
              <a:gd name="connsiteX22" fmla="*/ 2263372 w 3076686"/>
              <a:gd name="connsiteY22" fmla="*/ 0 h 3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6686" h="3362237">
                <a:moveTo>
                  <a:pt x="600704" y="2367836"/>
                </a:moveTo>
                <a:lnTo>
                  <a:pt x="1466162" y="2367836"/>
                </a:lnTo>
                <a:lnTo>
                  <a:pt x="1407349" y="2404266"/>
                </a:lnTo>
                <a:cubicBezTo>
                  <a:pt x="1311360" y="2465818"/>
                  <a:pt x="1236778" y="2518298"/>
                  <a:pt x="1183604" y="2561704"/>
                </a:cubicBezTo>
                <a:cubicBezTo>
                  <a:pt x="1077255" y="2648518"/>
                  <a:pt x="1013196" y="2723946"/>
                  <a:pt x="991426" y="2787988"/>
                </a:cubicBezTo>
                <a:lnTo>
                  <a:pt x="2393959" y="2787988"/>
                </a:lnTo>
                <a:lnTo>
                  <a:pt x="2198796" y="3362237"/>
                </a:lnTo>
                <a:lnTo>
                  <a:pt x="0" y="3362237"/>
                </a:lnTo>
                <a:lnTo>
                  <a:pt x="83422" y="3116740"/>
                </a:lnTo>
                <a:cubicBezTo>
                  <a:pt x="141950" y="2944537"/>
                  <a:pt x="227062" y="2787277"/>
                  <a:pt x="338759" y="2644960"/>
                </a:cubicBezTo>
                <a:cubicBezTo>
                  <a:pt x="394607" y="2573801"/>
                  <a:pt x="455599" y="2505045"/>
                  <a:pt x="521735" y="2438689"/>
                </a:cubicBezTo>
                <a:close/>
                <a:moveTo>
                  <a:pt x="2263372" y="0"/>
                </a:moveTo>
                <a:cubicBezTo>
                  <a:pt x="2593547" y="0"/>
                  <a:pt x="2826046" y="84323"/>
                  <a:pt x="2960870" y="252969"/>
                </a:cubicBezTo>
                <a:cubicBezTo>
                  <a:pt x="3095693" y="421614"/>
                  <a:pt x="3112804" y="653947"/>
                  <a:pt x="3012204" y="949966"/>
                </a:cubicBezTo>
                <a:cubicBezTo>
                  <a:pt x="2984152" y="1032510"/>
                  <a:pt x="2950521" y="1111051"/>
                  <a:pt x="2911312" y="1185589"/>
                </a:cubicBezTo>
                <a:lnTo>
                  <a:pt x="2846436" y="1287761"/>
                </a:lnTo>
                <a:lnTo>
                  <a:pt x="2078442" y="1287761"/>
                </a:lnTo>
                <a:lnTo>
                  <a:pt x="2152128" y="1200533"/>
                </a:lnTo>
                <a:cubicBezTo>
                  <a:pt x="2195659" y="1135245"/>
                  <a:pt x="2229150" y="1068089"/>
                  <a:pt x="2252599" y="999065"/>
                </a:cubicBezTo>
                <a:cubicBezTo>
                  <a:pt x="2353688" y="701623"/>
                  <a:pt x="2241991" y="552902"/>
                  <a:pt x="1917509" y="552902"/>
                </a:cubicBezTo>
                <a:cubicBezTo>
                  <a:pt x="1632875" y="552902"/>
                  <a:pt x="1322357" y="666755"/>
                  <a:pt x="985956" y="894462"/>
                </a:cubicBezTo>
                <a:lnTo>
                  <a:pt x="1194895" y="279653"/>
                </a:lnTo>
                <a:cubicBezTo>
                  <a:pt x="1547151" y="93218"/>
                  <a:pt x="1903310" y="0"/>
                  <a:pt x="2263372"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sz="34400" i="1">
              <a:solidFill>
                <a:schemeClr val="bg1"/>
              </a:solidFill>
              <a:latin typeface="微软雅黑 Light" panose="020B0502040204020203" pitchFamily="34" charset="-122"/>
              <a:ea typeface="微软雅黑 Light" panose="020B0502040204020203" pitchFamily="34" charset="-122"/>
            </a:endParaRPr>
          </a:p>
        </p:txBody>
      </p:sp>
      <p:sp>
        <p:nvSpPr>
          <p:cNvPr id="3" name="文本框 2"/>
          <p:cNvSpPr txBox="1"/>
          <p:nvPr>
            <p:custDataLst>
              <p:tags r:id="rId5"/>
            </p:custDataLst>
          </p:nvPr>
        </p:nvSpPr>
        <p:spPr>
          <a:xfrm>
            <a:off x="653389" y="3060704"/>
            <a:ext cx="2885123" cy="583565"/>
          </a:xfrm>
          <a:prstGeom prst="rect">
            <a:avLst/>
          </a:prstGeom>
          <a:noFill/>
        </p:spPr>
        <p:txBody>
          <a:bodyPr wrap="square" lIns="0" rIns="0" rtlCol="0">
            <a:spAutoFit/>
          </a:bodyPr>
          <a:lstStyle/>
          <a:p>
            <a:pPr algn="dist"/>
            <a:r>
              <a:rPr lang="zh-CN" altLang="en-US" sz="3200">
                <a:solidFill>
                  <a:schemeClr val="bg1"/>
                </a:solidFill>
                <a:latin typeface="微软雅黑 Light" panose="020B0502040204020203" pitchFamily="34" charset="-122"/>
                <a:ea typeface="微软雅黑 Light" panose="020B0502040204020203" pitchFamily="34" charset="-122"/>
              </a:rPr>
              <a:t>產品介紹</a:t>
            </a:r>
          </a:p>
        </p:txBody>
      </p:sp>
      <p:sp>
        <p:nvSpPr>
          <p:cNvPr id="4" name="文本框 3"/>
          <p:cNvSpPr txBox="1"/>
          <p:nvPr>
            <p:custDataLst>
              <p:tags r:id="rId6"/>
            </p:custDataLst>
          </p:nvPr>
        </p:nvSpPr>
        <p:spPr>
          <a:xfrm>
            <a:off x="653389" y="3572742"/>
            <a:ext cx="2885123" cy="398780"/>
          </a:xfrm>
          <a:prstGeom prst="rect">
            <a:avLst/>
          </a:prstGeom>
          <a:noFill/>
        </p:spPr>
        <p:txBody>
          <a:bodyPr wrap="square" lIns="0" rIns="0" rtlCol="0">
            <a:spAutoFit/>
          </a:bodyPr>
          <a:lstStyle/>
          <a:p>
            <a:pPr algn="dist"/>
            <a:r>
              <a:rPr lang="en-US" altLang="zh-CN" sz="2000">
                <a:solidFill>
                  <a:schemeClr val="bg1">
                    <a:lumMod val="95000"/>
                  </a:schemeClr>
                </a:solidFill>
                <a:latin typeface="微软雅黑" panose="020B0503020204020204" pitchFamily="34" charset="-122"/>
                <a:sym typeface="+mn-ea"/>
              </a:rPr>
              <a:t>Enterprise introduction</a:t>
            </a:r>
            <a:endParaRPr lang="en-US" altLang="zh-CN" sz="2000" dirty="0">
              <a:solidFill>
                <a:schemeClr val="bg1">
                  <a:lumMod val="95000"/>
                </a:schemeClr>
              </a:solidFill>
              <a:latin typeface="微软雅黑" panose="020B0503020204020204" pitchFamily="34" charset="-122"/>
              <a:ea typeface="微软雅黑 Light" panose="020B0502040204020203" pitchFamily="34" charset="-122"/>
              <a:sym typeface="+mn-ea"/>
            </a:endParaRPr>
          </a:p>
        </p:txBody>
      </p:sp>
      <p:sp>
        <p:nvSpPr>
          <p:cNvPr id="10" name="椭圆 9"/>
          <p:cNvSpPr/>
          <p:nvPr>
            <p:custDataLst>
              <p:tags r:id="rId7"/>
            </p:custDataLst>
          </p:nvPr>
        </p:nvSpPr>
        <p:spPr>
          <a:xfrm>
            <a:off x="3068811" y="4385058"/>
            <a:ext cx="759977" cy="759977"/>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Light" panose="020B0502040204020203" pitchFamily="34" charset="-122"/>
              <a:ea typeface="微软雅黑 Light" panose="020B0502040204020203" pitchFamily="34" charset="-122"/>
            </a:endParaRPr>
          </a:p>
        </p:txBody>
      </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任意多边形: 形状 424"/>
          <p:cNvSpPr/>
          <p:nvPr>
            <p:custDataLst>
              <p:tags r:id="rId2"/>
            </p:custDataLst>
          </p:nvPr>
        </p:nvSpPr>
        <p:spPr>
          <a:xfrm>
            <a:off x="0" y="1250315"/>
            <a:ext cx="12191365" cy="4508500"/>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20" b="1" dirty="0">
                <a:solidFill>
                  <a:srgbClr val="053D90"/>
                </a:solidFill>
                <a:latin typeface="微软雅黑" panose="020B0503020204020204" pitchFamily="34" charset="-122"/>
                <a:ea typeface="微软雅黑" panose="020B0503020204020204" pitchFamily="34" charset="-122"/>
                <a:cs typeface="微软雅黑" panose="020B0503020204020204" pitchFamily="34" charset="-122"/>
                <a:sym typeface="+mn-ea"/>
              </a:rPr>
              <a:t>新型儲能技術推進各產業</a:t>
            </a:r>
            <a:endParaRPr kumimoji="0" lang="zh-CN" altLang="en-US" sz="1420" b="0" i="0" u="none" strike="noStrike" kern="1200" cap="none" spc="0" normalizeH="0" baseline="0" noProof="0">
              <a:ln>
                <a:noFill/>
              </a:ln>
              <a:solidFill>
                <a:srgbClr val="FFFFFF"/>
              </a:solidFill>
              <a:effectLst/>
              <a:uLnTx/>
              <a:uFillTx/>
              <a:latin typeface="+mn-lt"/>
              <a:ea typeface="+mn-ea"/>
              <a:cs typeface="+mn-cs"/>
            </a:endParaRPr>
          </a:p>
        </p:txBody>
      </p:sp>
      <p:sp>
        <p:nvSpPr>
          <p:cNvPr id="24" name="圆角矩形 23"/>
          <p:cNvSpPr/>
          <p:nvPr>
            <p:custDataLst>
              <p:tags r:id="rId3"/>
            </p:custDataLst>
          </p:nvPr>
        </p:nvSpPr>
        <p:spPr>
          <a:xfrm>
            <a:off x="281543" y="1730276"/>
            <a:ext cx="1957179" cy="3285322"/>
          </a:xfrm>
          <a:prstGeom prst="roundRect">
            <a:avLst>
              <a:gd name="adj" fmla="val 11503"/>
            </a:avLst>
          </a:prstGeom>
          <a:solidFill>
            <a:srgbClr val="376FFF">
              <a:lumMod val="20000"/>
              <a:lumOff val="80000"/>
              <a:alpha val="52000"/>
            </a:srgbClr>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00"/>
          </a:p>
        </p:txBody>
      </p:sp>
      <p:sp>
        <p:nvSpPr>
          <p:cNvPr id="25" name="圆角矩形 24"/>
          <p:cNvSpPr/>
          <p:nvPr>
            <p:custDataLst>
              <p:tags r:id="rId4"/>
            </p:custDataLst>
          </p:nvPr>
        </p:nvSpPr>
        <p:spPr>
          <a:xfrm>
            <a:off x="281431" y="1599451"/>
            <a:ext cx="5302358" cy="3608980"/>
          </a:xfrm>
          <a:prstGeom prst="roundRect">
            <a:avLst>
              <a:gd name="adj" fmla="val 7339"/>
            </a:avLst>
          </a:prstGeom>
          <a:solidFill>
            <a:srgbClr val="FFFFFF"/>
          </a:solidFill>
          <a:ln>
            <a:solidFill>
              <a:srgbClr val="FFFFFF"/>
            </a:solidFill>
            <a:prstDash val="solid"/>
          </a:ln>
          <a:effectLst>
            <a:outerShdw blurRad="177800" dist="88900" dir="12000000" algn="t" rotWithShape="0">
              <a:srgbClr val="014EFE">
                <a:alpha val="8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00"/>
          </a:p>
        </p:txBody>
      </p:sp>
      <p:sp>
        <p:nvSpPr>
          <p:cNvPr id="26" name="矩形 25"/>
          <p:cNvSpPr/>
          <p:nvPr>
            <p:custDataLst>
              <p:tags r:id="rId5"/>
            </p:custDataLst>
          </p:nvPr>
        </p:nvSpPr>
        <p:spPr>
          <a:xfrm>
            <a:off x="6893585" y="1475246"/>
            <a:ext cx="4651996" cy="519895"/>
          </a:xfrm>
          <a:prstGeom prst="rect">
            <a:avLst/>
          </a:prstGeom>
        </p:spPr>
        <p:txBody>
          <a:bodyPr wrap="square">
            <a:noAutofit/>
          </a:bodyPr>
          <a:lstStyle/>
          <a:p>
            <a:pPr algn="just">
              <a:lnSpc>
                <a:spcPct val="110000"/>
              </a:lnSpc>
            </a:pPr>
            <a:r>
              <a:rPr lang="zh-CN" altLang="en-US" sz="2530" b="1" dirty="0">
                <a:solidFill>
                  <a:srgbClr val="FFFFFF"/>
                </a:solidFill>
                <a:latin typeface="微软雅黑" panose="020B0503020204020204" pitchFamily="34" charset="-122"/>
                <a:cs typeface="微软雅黑" panose="020B0503020204020204" pitchFamily="34" charset="-122"/>
                <a:sym typeface="+mn-ea"/>
              </a:rPr>
              <a:t>相變蓄能材料（PCM）</a:t>
            </a:r>
            <a:endParaRPr kumimoji="1" lang="zh-CN" altLang="en-US" sz="2530" b="1"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p:txBody>
      </p:sp>
      <p:sp>
        <p:nvSpPr>
          <p:cNvPr id="27" name="矩形 26"/>
          <p:cNvSpPr/>
          <p:nvPr>
            <p:custDataLst>
              <p:tags r:id="rId6"/>
            </p:custDataLst>
          </p:nvPr>
        </p:nvSpPr>
        <p:spPr>
          <a:xfrm>
            <a:off x="6785610" y="2343150"/>
            <a:ext cx="4893945" cy="1665605"/>
          </a:xfrm>
          <a:prstGeom prst="rect">
            <a:avLst/>
          </a:prstGeom>
        </p:spPr>
        <p:txBody>
          <a:bodyPr wrap="square">
            <a:noAutofit/>
          </a:bodyPr>
          <a:lstStyle/>
          <a:p>
            <a:pPr algn="just">
              <a:lnSpc>
                <a:spcPct val="150000"/>
              </a:lnSpc>
            </a:pPr>
            <a:r>
              <a:rPr lang="zh-CN" altLang="en-US" sz="1355" dirty="0">
                <a:solidFill>
                  <a:srgbClr val="FFFFFF"/>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我司採用納米技術研發的納米相變蓄能材料（PCM）是一種新型的“優態鹽”，通過納米分子將無機鹽分子進行鏈接捆綁，在反復融化和凍結的過程中能夠保持穩定的結構，因而使用壽命長達</a:t>
            </a:r>
            <a:r>
              <a:rPr lang="en-US" altLang="zh-CN" sz="1355" dirty="0">
                <a:solidFill>
                  <a:srgbClr val="FFFFFF"/>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20</a:t>
            </a:r>
            <a:r>
              <a:rPr lang="zh-CN" altLang="en-US" sz="1355" dirty="0">
                <a:solidFill>
                  <a:srgbClr val="FFFFFF"/>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年以上。</a:t>
            </a:r>
          </a:p>
          <a:p>
            <a:pPr algn="just">
              <a:lnSpc>
                <a:spcPct val="150000"/>
              </a:lnSpc>
            </a:pPr>
            <a:endParaRPr lang="zh-CN" altLang="en-US" sz="1355" dirty="0">
              <a:solidFill>
                <a:srgbClr val="FFFFFF"/>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a:p>
            <a:pPr algn="just">
              <a:lnSpc>
                <a:spcPct val="150000"/>
              </a:lnSpc>
            </a:pPr>
            <a:r>
              <a:rPr lang="zh-CN" altLang="zh-TW"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研發人員</a:t>
            </a:r>
            <a:r>
              <a:rPr lang="zh-TW" altLang="en-US"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經過多年的研究</a:t>
            </a:r>
            <a:r>
              <a:rPr lang="zh-CN" altLang="zh-TW"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，已</a:t>
            </a:r>
            <a:r>
              <a:rPr lang="zh-TW" altLang="en-US"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開發</a:t>
            </a:r>
            <a:r>
              <a:rPr lang="zh-CN" altLang="zh-TW"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出</a:t>
            </a:r>
            <a:r>
              <a:rPr lang="zh-TW" altLang="en-US"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一系列納米相變蓄能材料</a:t>
            </a:r>
            <a:r>
              <a:rPr lang="zh-CN" altLang="zh-TW"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產品：</a:t>
            </a:r>
            <a:r>
              <a:rPr lang="zh-TW" altLang="en-US"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從零下</a:t>
            </a:r>
            <a:r>
              <a:rPr lang="en-US" altLang="zh-TW"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86℃</a:t>
            </a:r>
            <a:r>
              <a:rPr lang="zh-TW" altLang="en-US"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至零上</a:t>
            </a:r>
            <a:r>
              <a:rPr lang="en-US" altLang="zh-TW"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600℃</a:t>
            </a:r>
            <a:r>
              <a:rPr lang="zh-CN" altLang="en-US"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r>
              <a:rPr lang="zh-TW" altLang="en-US"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適合不同</a:t>
            </a:r>
            <a:r>
              <a:rPr lang="zh-CN" altLang="zh-TW"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使用場景</a:t>
            </a:r>
            <a:r>
              <a:rPr lang="zh-TW" altLang="en-US" sz="1355"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a:t>
            </a:r>
            <a:endParaRPr lang="zh-CN" altLang="en-US" sz="1355" dirty="0">
              <a:solidFill>
                <a:srgbClr val="FFFFFF"/>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cxnSp>
        <p:nvCxnSpPr>
          <p:cNvPr id="28" name="直接连接符 27"/>
          <p:cNvCxnSpPr/>
          <p:nvPr>
            <p:custDataLst>
              <p:tags r:id="rId7"/>
            </p:custDataLst>
          </p:nvPr>
        </p:nvCxnSpPr>
        <p:spPr>
          <a:xfrm>
            <a:off x="6973514" y="4773131"/>
            <a:ext cx="4651996" cy="0"/>
          </a:xfrm>
          <a:prstGeom prst="line">
            <a:avLst/>
          </a:prstGeom>
          <a:ln w="9525" cap="rnd">
            <a:solidFill>
              <a:srgbClr val="FFFFFF"/>
            </a:solidFill>
            <a:round/>
          </a:ln>
        </p:spPr>
        <p:style>
          <a:lnRef idx="1">
            <a:srgbClr val="376FFF"/>
          </a:lnRef>
          <a:fillRef idx="0">
            <a:srgbClr val="376FFF"/>
          </a:fillRef>
          <a:effectRef idx="0">
            <a:srgbClr val="376FFF"/>
          </a:effectRef>
          <a:fontRef idx="minor">
            <a:srgbClr val="000000"/>
          </a:fontRef>
        </p:style>
      </p:cxnSp>
      <p:sp>
        <p:nvSpPr>
          <p:cNvPr id="31" name="矩形 30"/>
          <p:cNvSpPr/>
          <p:nvPr>
            <p:custDataLst>
              <p:tags r:id="rId8"/>
            </p:custDataLst>
          </p:nvPr>
        </p:nvSpPr>
        <p:spPr>
          <a:xfrm>
            <a:off x="9615003" y="4813609"/>
            <a:ext cx="820863" cy="235321"/>
          </a:xfrm>
          <a:prstGeom prst="rect">
            <a:avLst/>
          </a:prstGeom>
        </p:spPr>
        <p:txBody>
          <a:bodyPr wrap="square">
            <a:noAutofit/>
          </a:bodyPr>
          <a:lstStyle/>
          <a:p>
            <a:pPr algn="ctr">
              <a:lnSpc>
                <a:spcPct val="130000"/>
              </a:lnSpc>
            </a:pPr>
            <a:r>
              <a:rPr lang="zh-CN" altLang="en-US" sz="945" dirty="0">
                <a:solidFill>
                  <a:srgbClr val="053D90"/>
                </a:solidFill>
              </a:rPr>
              <a:t>省電</a:t>
            </a:r>
          </a:p>
        </p:txBody>
      </p:sp>
      <p:grpSp>
        <p:nvGrpSpPr>
          <p:cNvPr id="32" name="组合 31"/>
          <p:cNvGrpSpPr/>
          <p:nvPr/>
        </p:nvGrpSpPr>
        <p:grpSpPr>
          <a:xfrm>
            <a:off x="821868" y="1967195"/>
            <a:ext cx="4561494" cy="2454314"/>
            <a:chOff x="2437" y="4391"/>
            <a:chExt cx="7395" cy="3762"/>
          </a:xfrm>
        </p:grpSpPr>
        <p:pic>
          <p:nvPicPr>
            <p:cNvPr id="33" name="图片 32"/>
            <p:cNvPicPr>
              <a:picLocks noChangeAspect="1"/>
            </p:cNvPicPr>
            <p:nvPr>
              <p:custDataLst>
                <p:tags r:id="rId18"/>
              </p:custDataLst>
            </p:nvPr>
          </p:nvPicPr>
          <p:blipFill>
            <a:blip r:embed="rId22"/>
            <a:srcRect l="11648" t="18162" r="9042" b="9402"/>
            <a:stretch>
              <a:fillRect/>
            </a:stretch>
          </p:blipFill>
          <p:spPr>
            <a:xfrm>
              <a:off x="2437" y="5535"/>
              <a:ext cx="2070" cy="1695"/>
            </a:xfrm>
            <a:prstGeom prst="ellipse">
              <a:avLst/>
            </a:prstGeom>
          </p:spPr>
        </p:pic>
        <p:pic>
          <p:nvPicPr>
            <p:cNvPr id="34" name="图片 33"/>
            <p:cNvPicPr>
              <a:picLocks noChangeAspect="1"/>
            </p:cNvPicPr>
            <p:nvPr>
              <p:custDataLst>
                <p:tags r:id="rId19"/>
              </p:custDataLst>
            </p:nvPr>
          </p:nvPicPr>
          <p:blipFill>
            <a:blip r:embed="rId23"/>
            <a:stretch>
              <a:fillRect/>
            </a:stretch>
          </p:blipFill>
          <p:spPr>
            <a:xfrm rot="5400000">
              <a:off x="4998" y="4870"/>
              <a:ext cx="1980" cy="3120"/>
            </a:xfrm>
            <a:prstGeom prst="ellipse">
              <a:avLst/>
            </a:prstGeom>
          </p:spPr>
        </p:pic>
        <p:pic>
          <p:nvPicPr>
            <p:cNvPr id="35" name="图片 34"/>
            <p:cNvPicPr>
              <a:picLocks noChangeAspect="1"/>
            </p:cNvPicPr>
            <p:nvPr>
              <p:custDataLst>
                <p:tags r:id="rId20"/>
              </p:custDataLst>
            </p:nvPr>
          </p:nvPicPr>
          <p:blipFill>
            <a:blip r:embed="rId24"/>
            <a:srcRect l="15180" t="11029" r="17653" b="4810"/>
            <a:stretch>
              <a:fillRect/>
            </a:stretch>
          </p:blipFill>
          <p:spPr>
            <a:xfrm>
              <a:off x="7686" y="4391"/>
              <a:ext cx="2146" cy="3762"/>
            </a:xfrm>
            <a:prstGeom prst="rect">
              <a:avLst/>
            </a:prstGeom>
          </p:spPr>
        </p:pic>
      </p:grpSp>
      <p:sp>
        <p:nvSpPr>
          <p:cNvPr id="36" name="圆角矩形 35"/>
          <p:cNvSpPr/>
          <p:nvPr>
            <p:custDataLst>
              <p:tags r:id="rId9"/>
            </p:custDataLst>
          </p:nvPr>
        </p:nvSpPr>
        <p:spPr>
          <a:xfrm>
            <a:off x="7409794" y="4946071"/>
            <a:ext cx="1202712" cy="261914"/>
          </a:xfrm>
          <a:prstGeom prst="roundRect">
            <a:avLst/>
          </a:prstGeom>
          <a:solidFill>
            <a:srgbClr val="FFFFFF"/>
          </a:solidFill>
          <a:ln>
            <a:solidFill>
              <a:srgbClr val="FFFFFF"/>
            </a:solidFill>
            <a:prstDash val="solid"/>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00"/>
          </a:p>
        </p:txBody>
      </p:sp>
      <p:sp>
        <p:nvSpPr>
          <p:cNvPr id="37" name="矩形 36"/>
          <p:cNvSpPr/>
          <p:nvPr>
            <p:custDataLst>
              <p:tags r:id="rId10"/>
            </p:custDataLst>
          </p:nvPr>
        </p:nvSpPr>
        <p:spPr>
          <a:xfrm>
            <a:off x="7409794" y="4933527"/>
            <a:ext cx="1196692" cy="274458"/>
          </a:xfrm>
          <a:prstGeom prst="rect">
            <a:avLst/>
          </a:prstGeom>
        </p:spPr>
        <p:txBody>
          <a:bodyPr wrap="square">
            <a:noAutofit/>
          </a:bodyPr>
          <a:lstStyle/>
          <a:p>
            <a:pPr algn="ctr">
              <a:lnSpc>
                <a:spcPct val="130000"/>
              </a:lnSpc>
            </a:pPr>
            <a:r>
              <a:rPr lang="zh-CN" altLang="en-US" sz="945" dirty="0">
                <a:solidFill>
                  <a:srgbClr val="053D90"/>
                </a:solidFill>
              </a:rPr>
              <a:t>節能效率高</a:t>
            </a:r>
          </a:p>
        </p:txBody>
      </p:sp>
      <p:sp>
        <p:nvSpPr>
          <p:cNvPr id="38" name="圆角矩形 37"/>
          <p:cNvSpPr/>
          <p:nvPr>
            <p:custDataLst>
              <p:tags r:id="rId11"/>
            </p:custDataLst>
          </p:nvPr>
        </p:nvSpPr>
        <p:spPr>
          <a:xfrm>
            <a:off x="8745470" y="4946071"/>
            <a:ext cx="834410" cy="261914"/>
          </a:xfrm>
          <a:prstGeom prst="roundRect">
            <a:avLst/>
          </a:prstGeom>
          <a:noFill/>
          <a:ln>
            <a:solidFill>
              <a:srgbClr val="FFFFFF"/>
            </a:solidFill>
            <a:prstDash val="solid"/>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00"/>
          </a:p>
        </p:txBody>
      </p:sp>
      <p:sp>
        <p:nvSpPr>
          <p:cNvPr id="39" name="矩形 38"/>
          <p:cNvSpPr/>
          <p:nvPr>
            <p:custDataLst>
              <p:tags r:id="rId12"/>
            </p:custDataLst>
          </p:nvPr>
        </p:nvSpPr>
        <p:spPr>
          <a:xfrm>
            <a:off x="8752996" y="4933527"/>
            <a:ext cx="820863" cy="235321"/>
          </a:xfrm>
          <a:prstGeom prst="rect">
            <a:avLst/>
          </a:prstGeom>
        </p:spPr>
        <p:txBody>
          <a:bodyPr wrap="square">
            <a:noAutofit/>
          </a:bodyPr>
          <a:lstStyle/>
          <a:p>
            <a:pPr algn="ctr">
              <a:lnSpc>
                <a:spcPct val="130000"/>
              </a:lnSpc>
            </a:pPr>
            <a:r>
              <a:rPr lang="zh-CN" altLang="en-US" sz="945" dirty="0">
                <a:solidFill>
                  <a:srgbClr val="FFFFFF"/>
                </a:solidFill>
              </a:rPr>
              <a:t>安全环保</a:t>
            </a:r>
          </a:p>
        </p:txBody>
      </p:sp>
      <p:sp>
        <p:nvSpPr>
          <p:cNvPr id="40" name="圆角矩形 39"/>
          <p:cNvSpPr/>
          <p:nvPr>
            <p:custDataLst>
              <p:tags r:id="rId13"/>
            </p:custDataLst>
          </p:nvPr>
        </p:nvSpPr>
        <p:spPr>
          <a:xfrm>
            <a:off x="9727896" y="4946071"/>
            <a:ext cx="1039951" cy="223279"/>
          </a:xfrm>
          <a:prstGeom prst="roundRect">
            <a:avLst/>
          </a:prstGeom>
          <a:solidFill>
            <a:srgbClr val="FFFFFF"/>
          </a:solidFill>
          <a:ln>
            <a:solidFill>
              <a:srgbClr val="FFFFFF"/>
            </a:solidFill>
            <a:prstDash val="solid"/>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00"/>
          </a:p>
        </p:txBody>
      </p:sp>
      <p:sp>
        <p:nvSpPr>
          <p:cNvPr id="41" name="矩形 40"/>
          <p:cNvSpPr/>
          <p:nvPr>
            <p:custDataLst>
              <p:tags r:id="rId14"/>
            </p:custDataLst>
          </p:nvPr>
        </p:nvSpPr>
        <p:spPr>
          <a:xfrm>
            <a:off x="9735423" y="4934029"/>
            <a:ext cx="820863" cy="235321"/>
          </a:xfrm>
          <a:prstGeom prst="rect">
            <a:avLst/>
          </a:prstGeom>
        </p:spPr>
        <p:txBody>
          <a:bodyPr wrap="square">
            <a:noAutofit/>
          </a:bodyPr>
          <a:lstStyle/>
          <a:p>
            <a:pPr algn="ctr">
              <a:lnSpc>
                <a:spcPct val="130000"/>
              </a:lnSpc>
            </a:pPr>
            <a:r>
              <a:rPr lang="zh-CN" altLang="en-US" sz="945" dirty="0">
                <a:solidFill>
                  <a:srgbClr val="053D90"/>
                </a:solidFill>
              </a:rPr>
              <a:t>     成本低</a:t>
            </a:r>
          </a:p>
        </p:txBody>
      </p:sp>
      <p:cxnSp>
        <p:nvCxnSpPr>
          <p:cNvPr id="8" name="直接连接符 7"/>
          <p:cNvCxnSpPr/>
          <p:nvPr/>
        </p:nvCxnSpPr>
        <p:spPr>
          <a:xfrm flipV="1">
            <a:off x="6899635" y="2085512"/>
            <a:ext cx="4715510" cy="336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组合 2"/>
          <p:cNvGrpSpPr/>
          <p:nvPr/>
        </p:nvGrpSpPr>
        <p:grpSpPr>
          <a:xfrm>
            <a:off x="0" y="46038"/>
            <a:ext cx="12192000" cy="395287"/>
            <a:chOff x="0" y="73"/>
            <a:chExt cx="19200" cy="623"/>
          </a:xfrm>
        </p:grpSpPr>
        <p:pic>
          <p:nvPicPr>
            <p:cNvPr id="5" name="图片 4" descr="upload_post_object_v2_806035386"/>
            <p:cNvPicPr>
              <a:picLocks noChangeAspect="1"/>
            </p:cNvPicPr>
            <p:nvPr>
              <p:custDataLst>
                <p:tags r:id="rId16"/>
              </p:custDataLst>
            </p:nvPr>
          </p:nvPicPr>
          <p:blipFill>
            <a:blip r:embed="rId25" cstate="print"/>
            <a:stretch>
              <a:fillRect/>
            </a:stretch>
          </p:blipFill>
          <p:spPr>
            <a:xfrm>
              <a:off x="17929" y="73"/>
              <a:ext cx="916" cy="623"/>
            </a:xfrm>
            <a:prstGeom prst="ellipse">
              <a:avLst/>
            </a:prstGeom>
            <a:solidFill>
              <a:schemeClr val="bg1"/>
            </a:solidFill>
          </p:spPr>
        </p:pic>
        <p:pic>
          <p:nvPicPr>
            <p:cNvPr id="6" name="picture 14"/>
            <p:cNvPicPr>
              <a:picLocks noChangeAspect="1"/>
            </p:cNvPicPr>
            <p:nvPr>
              <p:custDataLst>
                <p:tags r:id="rId17"/>
              </p:custDataLst>
            </p:nvPr>
          </p:nvPicPr>
          <p:blipFill>
            <a:blip r:embed="rId26"/>
            <a:stretch>
              <a:fillRect/>
            </a:stretch>
          </p:blipFill>
          <p:spPr>
            <a:xfrm>
              <a:off x="0" y="684"/>
              <a:ext cx="19200" cy="12"/>
            </a:xfrm>
            <a:prstGeom prst="rect">
              <a:avLst/>
            </a:prstGeom>
            <a:noFill/>
            <a:ln w="9525">
              <a:noFill/>
            </a:ln>
          </p:spPr>
        </p:pic>
      </p:grpSp>
      <p:sp>
        <p:nvSpPr>
          <p:cNvPr id="7" name="textbox 12"/>
          <p:cNvSpPr/>
          <p:nvPr>
            <p:custDataLst>
              <p:tags r:id="rId15"/>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spTree>
    <p:custDataLst>
      <p:tags r:id="rId1"/>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任意多边形: 形状 424"/>
          <p:cNvSpPr/>
          <p:nvPr>
            <p:custDataLst>
              <p:tags r:id="rId2"/>
            </p:custDataLst>
          </p:nvPr>
        </p:nvSpPr>
        <p:spPr>
          <a:xfrm>
            <a:off x="-73660" y="1005840"/>
            <a:ext cx="12319635" cy="5932170"/>
          </a:xfrm>
          <a:custGeom>
            <a:avLst/>
            <a:gdLst>
              <a:gd name="connsiteX0" fmla="*/ 0 w 12192000"/>
              <a:gd name="connsiteY0" fmla="*/ 0 h 5447727"/>
              <a:gd name="connsiteX1" fmla="*/ 12192000 w 12192000"/>
              <a:gd name="connsiteY1" fmla="*/ 0 h 5447727"/>
              <a:gd name="connsiteX2" fmla="*/ 12192000 w 12192000"/>
              <a:gd name="connsiteY2" fmla="*/ 5447727 h 5447727"/>
              <a:gd name="connsiteX3" fmla="*/ 0 w 12192000"/>
              <a:gd name="connsiteY3" fmla="*/ 5447727 h 5447727"/>
            </a:gdLst>
            <a:ahLst/>
            <a:cxnLst>
              <a:cxn ang="0">
                <a:pos x="connsiteX0" y="connsiteY0"/>
              </a:cxn>
              <a:cxn ang="0">
                <a:pos x="connsiteX1" y="connsiteY1"/>
              </a:cxn>
              <a:cxn ang="0">
                <a:pos x="connsiteX2" y="connsiteY2"/>
              </a:cxn>
              <a:cxn ang="0">
                <a:pos x="connsiteX3" y="connsiteY3"/>
              </a:cxn>
            </a:cxnLst>
            <a:rect l="l" t="t" r="r" b="b"/>
            <a:pathLst>
              <a:path w="12192000" h="5447727">
                <a:moveTo>
                  <a:pt x="0" y="0"/>
                </a:moveTo>
                <a:lnTo>
                  <a:pt x="12192000" y="0"/>
                </a:lnTo>
                <a:lnTo>
                  <a:pt x="12192000" y="5447727"/>
                </a:lnTo>
                <a:lnTo>
                  <a:pt x="0" y="5447727"/>
                </a:lnTo>
                <a:close/>
              </a:path>
            </a:pathLst>
          </a:custGeom>
          <a:solidFill>
            <a:srgbClr val="053D90"/>
          </a:solidFill>
          <a:ln>
            <a:noFill/>
            <a:prstDash val="solid"/>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20" b="0" i="0" u="none" strike="noStrike" kern="1200" cap="none" spc="0" normalizeH="0" baseline="0" noProof="0">
              <a:ln>
                <a:noFill/>
              </a:ln>
              <a:solidFill>
                <a:srgbClr val="FFFFFF"/>
              </a:solidFill>
              <a:effectLst/>
              <a:uLnTx/>
              <a:uFillTx/>
              <a:latin typeface="+mn-lt"/>
              <a:ea typeface="+mn-ea"/>
              <a:cs typeface="+mn-cs"/>
            </a:endParaRPr>
          </a:p>
        </p:txBody>
      </p:sp>
      <p:sp>
        <p:nvSpPr>
          <p:cNvPr id="31" name="矩形 30"/>
          <p:cNvSpPr/>
          <p:nvPr>
            <p:custDataLst>
              <p:tags r:id="rId3"/>
            </p:custDataLst>
          </p:nvPr>
        </p:nvSpPr>
        <p:spPr>
          <a:xfrm>
            <a:off x="9356937" y="4928902"/>
            <a:ext cx="820863" cy="235321"/>
          </a:xfrm>
          <a:prstGeom prst="rect">
            <a:avLst/>
          </a:prstGeom>
        </p:spPr>
        <p:txBody>
          <a:bodyPr wrap="square">
            <a:noAutofit/>
          </a:bodyPr>
          <a:lstStyle/>
          <a:p>
            <a:pPr algn="ctr">
              <a:lnSpc>
                <a:spcPct val="130000"/>
              </a:lnSpc>
            </a:pPr>
            <a:r>
              <a:rPr lang="zh-CN" altLang="en-US" sz="945" dirty="0">
                <a:solidFill>
                  <a:srgbClr val="053D90"/>
                </a:solidFill>
              </a:rPr>
              <a:t>省電</a:t>
            </a:r>
          </a:p>
        </p:txBody>
      </p:sp>
      <p:grpSp>
        <p:nvGrpSpPr>
          <p:cNvPr id="2" name="组合 2"/>
          <p:cNvGrpSpPr/>
          <p:nvPr/>
        </p:nvGrpSpPr>
        <p:grpSpPr>
          <a:xfrm>
            <a:off x="0" y="46038"/>
            <a:ext cx="12192000" cy="395287"/>
            <a:chOff x="0" y="73"/>
            <a:chExt cx="19200" cy="623"/>
          </a:xfrm>
        </p:grpSpPr>
        <p:pic>
          <p:nvPicPr>
            <p:cNvPr id="3" name="图片 2" descr="upload_post_object_v2_806035386"/>
            <p:cNvPicPr>
              <a:picLocks noChangeAspect="1"/>
            </p:cNvPicPr>
            <p:nvPr>
              <p:custDataLst>
                <p:tags r:id="rId6"/>
              </p:custDataLst>
            </p:nvPr>
          </p:nvPicPr>
          <p:blipFill>
            <a:blip r:embed="rId10" cstate="print"/>
            <a:stretch>
              <a:fillRect/>
            </a:stretch>
          </p:blipFill>
          <p:spPr>
            <a:xfrm>
              <a:off x="17929" y="73"/>
              <a:ext cx="916" cy="623"/>
            </a:xfrm>
            <a:prstGeom prst="ellipse">
              <a:avLst/>
            </a:prstGeom>
            <a:solidFill>
              <a:schemeClr val="bg1"/>
            </a:solidFill>
          </p:spPr>
        </p:pic>
        <p:pic>
          <p:nvPicPr>
            <p:cNvPr id="6" name="picture 14"/>
            <p:cNvPicPr>
              <a:picLocks noChangeAspect="1"/>
            </p:cNvPicPr>
            <p:nvPr>
              <p:custDataLst>
                <p:tags r:id="rId7"/>
              </p:custDataLst>
            </p:nvPr>
          </p:nvPicPr>
          <p:blipFill>
            <a:blip r:embed="rId11"/>
            <a:stretch>
              <a:fillRect/>
            </a:stretch>
          </p:blipFill>
          <p:spPr>
            <a:xfrm>
              <a:off x="0" y="684"/>
              <a:ext cx="19200" cy="12"/>
            </a:xfrm>
            <a:prstGeom prst="rect">
              <a:avLst/>
            </a:prstGeom>
            <a:noFill/>
            <a:ln w="9525">
              <a:noFill/>
            </a:ln>
          </p:spPr>
        </p:pic>
      </p:grpSp>
      <p:sp>
        <p:nvSpPr>
          <p:cNvPr id="14" name="textbox 12"/>
          <p:cNvSpPr/>
          <p:nvPr>
            <p:custDataLst>
              <p:tags r:id="rId4"/>
            </p:custDataLst>
          </p:nvPr>
        </p:nvSpPr>
        <p:spPr>
          <a:xfrm>
            <a:off x="198438" y="125413"/>
            <a:ext cx="10996612" cy="411162"/>
          </a:xfrm>
          <a:prstGeom prst="rect">
            <a:avLst/>
          </a:prstGeom>
          <a:noFill/>
          <a:ln w="9525">
            <a:noFill/>
          </a:ln>
        </p:spPr>
        <p:txBody>
          <a:bodyPr lIns="0" tIns="0" rIns="0" bIns="0"/>
          <a:lstStyle/>
          <a:p>
            <a:pPr eaLnBrk="0">
              <a:lnSpc>
                <a:spcPct val="89000"/>
              </a:lnSpc>
            </a:pPr>
            <a:r>
              <a:rPr lang="zh-CN" altLang="x-none" sz="1200" dirty="0">
                <a:solidFill>
                  <a:srgbClr val="053D90"/>
                </a:solidFill>
                <a:latin typeface="Arial" panose="020B0604020202020204" pitchFamily="34" charset="0"/>
              </a:rPr>
              <a:t>廣州美亞蓄能科技有限公司</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rPr>
              <a:t> Guangzhou Mayer TES Technology</a:t>
            </a:r>
            <a:r>
              <a:rPr lang="en-US" altLang="zh-CN" sz="1200">
                <a:solidFill>
                  <a:srgbClr val="053D90"/>
                </a:solidFill>
                <a:latin typeface="Arial" panose="020B0604020202020204" pitchFamily="34" charset="0"/>
              </a:rPr>
              <a:t> </a:t>
            </a:r>
            <a:r>
              <a:rPr lang="zh-CN" altLang="x-none" sz="1200" dirty="0">
                <a:solidFill>
                  <a:srgbClr val="053D90"/>
                </a:solidFill>
                <a:latin typeface="Arial" panose="020B0604020202020204" pitchFamily="34" charset="0"/>
                <a:sym typeface="+mn-ea"/>
              </a:rPr>
              <a:t>Limited</a:t>
            </a:r>
            <a:r>
              <a:rPr lang="zh-CN" altLang="x-none" sz="1200" dirty="0">
                <a:solidFill>
                  <a:srgbClr val="053D90"/>
                </a:solidFill>
                <a:latin typeface="Arial" panose="020B0604020202020204" pitchFamily="34" charset="0"/>
              </a:rPr>
              <a:t> Company</a:t>
            </a:r>
            <a:r>
              <a:rPr lang="zh-CN" altLang="x-none" sz="1400" dirty="0">
                <a:solidFill>
                  <a:srgbClr val="053D90"/>
                </a:solidFill>
                <a:latin typeface="Arial" panose="020B0604020202020204" pitchFamily="34" charset="0"/>
              </a:rPr>
              <a:t> </a:t>
            </a:r>
            <a:r>
              <a:rPr lang="en-US" altLang="zh-CN" sz="1400" baseline="10000">
                <a:solidFill>
                  <a:srgbClr val="053D90"/>
                </a:solidFill>
                <a:latin typeface="Arial" panose="020B0604020202020204" pitchFamily="34" charset="0"/>
                <a:ea typeface="宋体" panose="02010600030101010101" pitchFamily="2" charset="-122"/>
                <a:sym typeface="+mn-ea"/>
              </a:rPr>
              <a:t>          </a:t>
            </a:r>
            <a:r>
              <a:rPr lang="en-US" altLang="zh-CN" sz="1000" baseline="10000">
                <a:solidFill>
                  <a:srgbClr val="053D90"/>
                </a:solidFill>
                <a:latin typeface="Arial" panose="020B0604020202020204" pitchFamily="34" charset="0"/>
                <a:ea typeface="宋体" panose="02010600030101010101" pitchFamily="2" charset="-122"/>
                <a:sym typeface="+mn-ea"/>
              </a:rPr>
              <a:t>                                                               </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香港上市企業</a:t>
            </a:r>
            <a:r>
              <a:rPr lang="en-US" altLang="zh-CN" sz="1000">
                <a:solidFill>
                  <a:srgbClr val="053D90"/>
                </a:solidFill>
                <a:latin typeface="微软雅黑 Light" panose="020B0502040204020203" pitchFamily="34" charset="-122"/>
                <a:ea typeface="微软雅黑 Light" panose="020B0502040204020203" pitchFamily="34" charset="-122"/>
                <a:sym typeface="+mn-ea"/>
              </a:rPr>
              <a:t>(</a:t>
            </a:r>
            <a:r>
              <a:rPr lang="zh-CN" altLang="en-US" sz="1000" dirty="0">
                <a:solidFill>
                  <a:srgbClr val="053D90"/>
                </a:solidFill>
                <a:latin typeface="微软雅黑 Light" panose="020B0502040204020203" pitchFamily="34" charset="-122"/>
                <a:ea typeface="微软雅黑 Light" panose="020B0502040204020203" pitchFamily="34" charset="-122"/>
                <a:sym typeface="+mn-ea"/>
              </a:rPr>
              <a:t>股票代碼 </a:t>
            </a:r>
            <a:r>
              <a:rPr lang="en-US" altLang="zh-CN" sz="1000">
                <a:solidFill>
                  <a:srgbClr val="053D90"/>
                </a:solidFill>
                <a:latin typeface="微软雅黑 Light" panose="020B0502040204020203" pitchFamily="34" charset="-122"/>
                <a:ea typeface="微软雅黑 Light" panose="020B0502040204020203" pitchFamily="34" charset="-122"/>
                <a:sym typeface="+mn-ea"/>
              </a:rPr>
              <a:t>01116.HK) </a:t>
            </a:r>
            <a:r>
              <a:rPr lang="en-US" altLang="zh-CN" sz="1000">
                <a:solidFill>
                  <a:srgbClr val="053D90"/>
                </a:solidFill>
                <a:latin typeface="Arial" panose="020B0604020202020204" pitchFamily="34" charset="0"/>
                <a:ea typeface="宋体" panose="02010600030101010101" pitchFamily="2" charset="-122"/>
                <a:sym typeface="+mn-ea"/>
              </a:rPr>
              <a:t>  </a:t>
            </a:r>
            <a:endParaRPr lang="en-US" altLang="zh-CN" sz="1000" baseline="10000">
              <a:solidFill>
                <a:srgbClr val="053D90"/>
              </a:solidFill>
              <a:latin typeface="Arial" panose="020B0604020202020204" pitchFamily="34" charset="0"/>
              <a:ea typeface="宋体" panose="02010600030101010101" pitchFamily="2" charset="-122"/>
              <a:sym typeface="+mn-ea"/>
            </a:endParaRPr>
          </a:p>
        </p:txBody>
      </p:sp>
      <p:graphicFrame>
        <p:nvGraphicFramePr>
          <p:cNvPr id="8" name="表格 7"/>
          <p:cNvGraphicFramePr/>
          <p:nvPr>
            <p:custDataLst>
              <p:tags r:id="rId5"/>
            </p:custDataLst>
            <p:extLst>
              <p:ext uri="{D42A27DB-BD31-4B8C-83A1-F6EECF244321}">
                <p14:modId xmlns:p14="http://schemas.microsoft.com/office/powerpoint/2010/main" val="185907635"/>
              </p:ext>
            </p:extLst>
          </p:nvPr>
        </p:nvGraphicFramePr>
        <p:xfrm>
          <a:off x="1545590" y="1123950"/>
          <a:ext cx="8738234" cy="3822700"/>
        </p:xfrm>
        <a:graphic>
          <a:graphicData uri="http://schemas.openxmlformats.org/drawingml/2006/table">
            <a:tbl>
              <a:tblPr>
                <a:tableStyleId>{284E427A-3D55-4303-BF80-6455036E1DE7}</a:tableStyleId>
              </a:tblPr>
              <a:tblGrid>
                <a:gridCol w="1296466">
                  <a:extLst>
                    <a:ext uri="{9D8B030D-6E8A-4147-A177-3AD203B41FA5}">
                      <a16:colId xmlns:a16="http://schemas.microsoft.com/office/drawing/2014/main" val="20000"/>
                    </a:ext>
                  </a:extLst>
                </a:gridCol>
                <a:gridCol w="930505">
                  <a:extLst>
                    <a:ext uri="{9D8B030D-6E8A-4147-A177-3AD203B41FA5}">
                      <a16:colId xmlns:a16="http://schemas.microsoft.com/office/drawing/2014/main" val="20001"/>
                    </a:ext>
                  </a:extLst>
                </a:gridCol>
                <a:gridCol w="929937">
                  <a:extLst>
                    <a:ext uri="{9D8B030D-6E8A-4147-A177-3AD203B41FA5}">
                      <a16:colId xmlns:a16="http://schemas.microsoft.com/office/drawing/2014/main" val="20002"/>
                    </a:ext>
                  </a:extLst>
                </a:gridCol>
                <a:gridCol w="930505">
                  <a:extLst>
                    <a:ext uri="{9D8B030D-6E8A-4147-A177-3AD203B41FA5}">
                      <a16:colId xmlns:a16="http://schemas.microsoft.com/office/drawing/2014/main" val="20003"/>
                    </a:ext>
                  </a:extLst>
                </a:gridCol>
                <a:gridCol w="930505">
                  <a:extLst>
                    <a:ext uri="{9D8B030D-6E8A-4147-A177-3AD203B41FA5}">
                      <a16:colId xmlns:a16="http://schemas.microsoft.com/office/drawing/2014/main" val="20004"/>
                    </a:ext>
                  </a:extLst>
                </a:gridCol>
                <a:gridCol w="929937">
                  <a:extLst>
                    <a:ext uri="{9D8B030D-6E8A-4147-A177-3AD203B41FA5}">
                      <a16:colId xmlns:a16="http://schemas.microsoft.com/office/drawing/2014/main" val="20005"/>
                    </a:ext>
                  </a:extLst>
                </a:gridCol>
                <a:gridCol w="929937">
                  <a:extLst>
                    <a:ext uri="{9D8B030D-6E8A-4147-A177-3AD203B41FA5}">
                      <a16:colId xmlns:a16="http://schemas.microsoft.com/office/drawing/2014/main" val="20006"/>
                    </a:ext>
                  </a:extLst>
                </a:gridCol>
                <a:gridCol w="929937">
                  <a:extLst>
                    <a:ext uri="{9D8B030D-6E8A-4147-A177-3AD203B41FA5}">
                      <a16:colId xmlns:a16="http://schemas.microsoft.com/office/drawing/2014/main" val="20007"/>
                    </a:ext>
                  </a:extLst>
                </a:gridCol>
                <a:gridCol w="930505">
                  <a:extLst>
                    <a:ext uri="{9D8B030D-6E8A-4147-A177-3AD203B41FA5}">
                      <a16:colId xmlns:a16="http://schemas.microsoft.com/office/drawing/2014/main" val="20008"/>
                    </a:ext>
                  </a:extLst>
                </a:gridCol>
              </a:tblGrid>
              <a:tr h="525780">
                <a:tc>
                  <a:txBody>
                    <a:bodyPr/>
                    <a:lstStyle/>
                    <a:p>
                      <a:pPr marL="85725" indent="0" algn="ctr">
                        <a:spcBef>
                          <a:spcPct val="0"/>
                        </a:spcBef>
                        <a:spcAft>
                          <a:spcPct val="0"/>
                        </a:spcAft>
                      </a:pPr>
                      <a:r>
                        <a:rPr lang="zh-CN" sz="1400" dirty="0">
                          <a:latin typeface="微软雅黑 Light" panose="020B0502040204020203" pitchFamily="34" charset="-122"/>
                          <a:ea typeface="微软雅黑 Light" panose="020B0502040204020203" pitchFamily="34" charset="-122"/>
                          <a:cs typeface="微软雅黑 Light" panose="020B0502040204020203" pitchFamily="34" charset="-122"/>
                        </a:rPr>
                        <a:t>參數</a:t>
                      </a:r>
                      <a:r>
                        <a:rPr lang="zh-CN" altLang="en-US" sz="1400" dirty="0">
                          <a:latin typeface="微软雅黑 Light" panose="020B0502040204020203" pitchFamily="34" charset="-122"/>
                          <a:ea typeface="微软雅黑 Light" panose="020B0502040204020203" pitchFamily="34" charset="-122"/>
                          <a:cs typeface="微软雅黑 Light" panose="020B0502040204020203" pitchFamily="34" charset="-122"/>
                        </a:rPr>
                        <a:t>       </a:t>
                      </a:r>
                      <a:r>
                        <a:rPr lang="zh-CN" sz="1400" dirty="0">
                          <a:latin typeface="微软雅黑 Light" panose="020B0502040204020203" pitchFamily="34" charset="-122"/>
                          <a:ea typeface="微软雅黑 Light" panose="020B0502040204020203" pitchFamily="34" charset="-122"/>
                          <a:cs typeface="微软雅黑 Light" panose="020B0502040204020203" pitchFamily="34" charset="-122"/>
                        </a:rPr>
                        <a:t>名稱</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M-40</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M-18</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M-11</a:t>
                      </a:r>
                    </a:p>
                  </a:txBody>
                  <a:tcPr marL="68580" marR="68580" marT="0" marB="0" anchor="ctr"/>
                </a:tc>
                <a:tc>
                  <a:txBody>
                    <a:bodyPr/>
                    <a:lstStyle/>
                    <a:p>
                      <a:pPr marL="0"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M8</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M20</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M32</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M45</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M58</a:t>
                      </a:r>
                    </a:p>
                  </a:txBody>
                  <a:tcPr marL="68580" marR="68580" marT="0" marB="0" anchor="ctr"/>
                </a:tc>
                <a:extLst>
                  <a:ext uri="{0D108BD9-81ED-4DB2-BD59-A6C34878D82A}">
                    <a16:rowId xmlns:a16="http://schemas.microsoft.com/office/drawing/2014/main" val="10000"/>
                  </a:ext>
                </a:extLst>
              </a:tr>
              <a:tr h="527050">
                <a:tc>
                  <a:txBody>
                    <a:bodyPr/>
                    <a:lstStyle/>
                    <a:p>
                      <a:pPr marL="85725" indent="0" algn="ctr">
                        <a:spcBef>
                          <a:spcPct val="0"/>
                        </a:spcBef>
                        <a:spcAft>
                          <a:spcPct val="0"/>
                        </a:spcAft>
                      </a:pPr>
                      <a:r>
                        <a:rPr lang="zh-CN" sz="1400">
                          <a:latin typeface="微软雅黑 Light" panose="020B0502040204020203" pitchFamily="34" charset="-122"/>
                          <a:ea typeface="微软雅黑 Light" panose="020B0502040204020203" pitchFamily="34" charset="-122"/>
                          <a:cs typeface="微软雅黑 Light" panose="020B0502040204020203" pitchFamily="34" charset="-122"/>
                        </a:rPr>
                        <a:t>相變溫度</a:t>
                      </a:r>
                      <a:r>
                        <a:rPr lang="en-US" altLang="zh-CN" sz="1400">
                          <a:latin typeface="微软雅黑 Light" panose="020B0502040204020203" pitchFamily="34" charset="-122"/>
                          <a:ea typeface="微软雅黑 Light" panose="020B0502040204020203" pitchFamily="34" charset="-122"/>
                          <a:cs typeface="微软雅黑 Light" panose="020B0502040204020203" pitchFamily="34" charset="-122"/>
                        </a:rPr>
                        <a:t>(℃)</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-40</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-18</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-11</a:t>
                      </a:r>
                    </a:p>
                  </a:txBody>
                  <a:tcPr marL="68580" marR="68580" marT="0" marB="0" anchor="ctr"/>
                </a:tc>
                <a:tc>
                  <a:txBody>
                    <a:bodyPr/>
                    <a:lstStyle/>
                    <a:p>
                      <a:pPr marL="0"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8</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20</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32</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45</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58</a:t>
                      </a:r>
                    </a:p>
                  </a:txBody>
                  <a:tcPr marL="68580" marR="68580" marT="0" marB="0" anchor="ctr"/>
                </a:tc>
                <a:extLst>
                  <a:ext uri="{0D108BD9-81ED-4DB2-BD59-A6C34878D82A}">
                    <a16:rowId xmlns:a16="http://schemas.microsoft.com/office/drawing/2014/main" val="10001"/>
                  </a:ext>
                </a:extLst>
              </a:tr>
              <a:tr h="526415">
                <a:tc>
                  <a:txBody>
                    <a:bodyPr/>
                    <a:lstStyle/>
                    <a:p>
                      <a:pPr marL="85725" indent="0" algn="ctr">
                        <a:spcBef>
                          <a:spcPct val="0"/>
                        </a:spcBef>
                        <a:spcAft>
                          <a:spcPct val="0"/>
                        </a:spcAft>
                      </a:pPr>
                      <a:r>
                        <a:rPr lang="zh-CN" sz="1400">
                          <a:latin typeface="微软雅黑 Light" panose="020B0502040204020203" pitchFamily="34" charset="-122"/>
                          <a:ea typeface="微软雅黑 Light" panose="020B0502040204020203" pitchFamily="34" charset="-122"/>
                          <a:cs typeface="微软雅黑 Light" panose="020B0502040204020203" pitchFamily="34" charset="-122"/>
                        </a:rPr>
                        <a:t>相變潛熱</a:t>
                      </a:r>
                      <a:r>
                        <a:rPr lang="en-US" altLang="zh-CN" sz="1400">
                          <a:latin typeface="微软雅黑 Light" panose="020B0502040204020203" pitchFamily="34" charset="-122"/>
                          <a:ea typeface="微软雅黑 Light" panose="020B0502040204020203" pitchFamily="34" charset="-122"/>
                          <a:cs typeface="微软雅黑 Light" panose="020B0502040204020203" pitchFamily="34" charset="-122"/>
                        </a:rPr>
                        <a:t>(kJ/kg)</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219 J/g</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233 J/g</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210 J/g</a:t>
                      </a:r>
                    </a:p>
                  </a:txBody>
                  <a:tcPr marL="68580" marR="68580" marT="0" marB="0" anchor="ctr"/>
                </a:tc>
                <a:tc>
                  <a:txBody>
                    <a:bodyPr/>
                    <a:lstStyle/>
                    <a:p>
                      <a:pPr marL="0"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180 J/g</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215J/g</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220J/g</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210J/g</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227.7J/g</a:t>
                      </a:r>
                    </a:p>
                  </a:txBody>
                  <a:tcPr marL="68580" marR="68580" marT="0" marB="0" anchor="ctr"/>
                </a:tc>
                <a:extLst>
                  <a:ext uri="{0D108BD9-81ED-4DB2-BD59-A6C34878D82A}">
                    <a16:rowId xmlns:a16="http://schemas.microsoft.com/office/drawing/2014/main" val="10002"/>
                  </a:ext>
                </a:extLst>
              </a:tr>
              <a:tr h="525780">
                <a:tc>
                  <a:txBody>
                    <a:bodyPr/>
                    <a:lstStyle/>
                    <a:p>
                      <a:pPr marL="85725" indent="0" algn="ctr">
                        <a:spcBef>
                          <a:spcPct val="0"/>
                        </a:spcBef>
                        <a:spcAft>
                          <a:spcPct val="0"/>
                        </a:spcAft>
                      </a:pPr>
                      <a:r>
                        <a:rPr lang="zh-CN" sz="1400">
                          <a:latin typeface="微软雅黑 Light" panose="020B0502040204020203" pitchFamily="34" charset="-122"/>
                          <a:ea typeface="微软雅黑 Light" panose="020B0502040204020203" pitchFamily="34" charset="-122"/>
                          <a:cs typeface="微软雅黑 Light" panose="020B0502040204020203" pitchFamily="34" charset="-122"/>
                        </a:rPr>
                        <a:t>密度</a:t>
                      </a:r>
                      <a:r>
                        <a:rPr lang="en-US" altLang="zh-CN" sz="1400">
                          <a:latin typeface="微软雅黑 Light" panose="020B0502040204020203" pitchFamily="34" charset="-122"/>
                          <a:ea typeface="微软雅黑 Light" panose="020B0502040204020203" pitchFamily="34" charset="-122"/>
                          <a:cs typeface="微软雅黑 Light" panose="020B0502040204020203" pitchFamily="34" charset="-122"/>
                        </a:rPr>
                        <a:t>(g/cm³)</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1.33</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1.26</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1.21</a:t>
                      </a:r>
                    </a:p>
                  </a:txBody>
                  <a:tcPr marL="68580" marR="68580" marT="0" marB="0" anchor="ctr"/>
                </a:tc>
                <a:tc>
                  <a:txBody>
                    <a:bodyPr/>
                    <a:lstStyle/>
                    <a:p>
                      <a:pPr marL="0"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1.3</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1.2</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1.3</a:t>
                      </a:r>
                    </a:p>
                  </a:txBody>
                  <a:tcPr marL="68580" marR="68580" marT="0" marB="0" anchor="ctr"/>
                </a:tc>
                <a:tc>
                  <a:txBody>
                    <a:bodyPr/>
                    <a:lstStyle/>
                    <a:p>
                      <a:pPr marL="85725" indent="0" 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1.2</a:t>
                      </a:r>
                    </a:p>
                  </a:txBody>
                  <a:tcPr marL="68580" marR="68580" marT="0" marB="0" anchor="ctr"/>
                </a:tc>
                <a:tc>
                  <a:txBody>
                    <a:bodyPr/>
                    <a:lstStyle/>
                    <a:p>
                      <a:pPr marL="85725" indent="0" algn="ctr" fontAlgn="ctr">
                        <a:spcBef>
                          <a:spcPct val="0"/>
                        </a:spcBef>
                        <a:spcAft>
                          <a:spcPct val="0"/>
                        </a:spcAft>
                      </a:pPr>
                      <a:r>
                        <a:rPr lang="en-US" altLang="zh-CN" sz="1400">
                          <a:latin typeface="微软雅黑 Light" panose="020B0502040204020203" pitchFamily="34" charset="-122"/>
                          <a:ea typeface="微软雅黑 Light" panose="020B0502040204020203" pitchFamily="34" charset="-122"/>
                        </a:rPr>
                        <a:t>1.35</a:t>
                      </a:r>
                    </a:p>
                  </a:txBody>
                  <a:tcPr marL="68580" marR="68580" marT="0" marB="0" anchor="ctr"/>
                </a:tc>
                <a:extLst>
                  <a:ext uri="{0D108BD9-81ED-4DB2-BD59-A6C34878D82A}">
                    <a16:rowId xmlns:a16="http://schemas.microsoft.com/office/drawing/2014/main" val="10003"/>
                  </a:ext>
                </a:extLst>
              </a:tr>
              <a:tr h="527050">
                <a:tc>
                  <a:txBody>
                    <a:bodyPr/>
                    <a:lstStyle/>
                    <a:p>
                      <a:pPr marL="85725" indent="0" algn="ctr">
                        <a:spcBef>
                          <a:spcPct val="0"/>
                        </a:spcBef>
                        <a:spcAft>
                          <a:spcPct val="0"/>
                        </a:spcAft>
                      </a:pPr>
                      <a:r>
                        <a:rPr lang="zh-CN" sz="1400" dirty="0">
                          <a:latin typeface="微软雅黑 Light" panose="020B0502040204020203" pitchFamily="34" charset="-122"/>
                          <a:ea typeface="微软雅黑 Light" panose="020B0502040204020203" pitchFamily="34" charset="-122"/>
                          <a:cs typeface="微软雅黑 Light" panose="020B0502040204020203" pitchFamily="34" charset="-122"/>
                        </a:rPr>
                        <a:t>熱導率</a:t>
                      </a:r>
                      <a:r>
                        <a:rPr lang="en-US" altLang="zh-CN" sz="1400" dirty="0">
                          <a:latin typeface="微软雅黑 Light" panose="020B0502040204020203" pitchFamily="34" charset="-122"/>
                          <a:ea typeface="微软雅黑 Light" panose="020B0502040204020203" pitchFamily="34" charset="-122"/>
                          <a:cs typeface="微软雅黑 Light" panose="020B0502040204020203" pitchFamily="34" charset="-122"/>
                        </a:rPr>
                        <a:t>W/(m*K)</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0.75</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0.78</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0.76</a:t>
                      </a:r>
                    </a:p>
                  </a:txBody>
                  <a:tcPr marL="68580" marR="68580" marT="0" marB="0" anchor="ctr"/>
                </a:tc>
                <a:tc>
                  <a:txBody>
                    <a:bodyPr/>
                    <a:lstStyle/>
                    <a:p>
                      <a:pPr marL="0"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0.81</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0.61</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0.62</a:t>
                      </a:r>
                    </a:p>
                  </a:txBody>
                  <a:tcPr marL="68580" marR="68580" marT="0" marB="0" anchor="ctr"/>
                </a:tc>
                <a:tc>
                  <a:txBody>
                    <a:bodyPr/>
                    <a:lstStyle/>
                    <a:p>
                      <a:pPr marL="85725" indent="0" 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0.6</a:t>
                      </a:r>
                    </a:p>
                  </a:txBody>
                  <a:tcPr marL="68580" marR="68580" marT="0" marB="0" anchor="ctr"/>
                </a:tc>
                <a:tc>
                  <a:txBody>
                    <a:bodyPr/>
                    <a:lstStyle/>
                    <a:p>
                      <a:pPr marL="85725" indent="0" algn="ctr" fontAlgn="ctr">
                        <a:spcBef>
                          <a:spcPct val="0"/>
                        </a:spcBef>
                        <a:spcAft>
                          <a:spcPct val="0"/>
                        </a:spcAft>
                      </a:pPr>
                      <a:r>
                        <a:rPr lang="en-US" altLang="zh-CN" sz="1400" dirty="0">
                          <a:latin typeface="微软雅黑 Light" panose="020B0502040204020203" pitchFamily="34" charset="-122"/>
                          <a:ea typeface="微软雅黑 Light" panose="020B0502040204020203" pitchFamily="34" charset="-122"/>
                        </a:rPr>
                        <a:t>0.61</a:t>
                      </a:r>
                    </a:p>
                  </a:txBody>
                  <a:tcPr marL="68580" marR="68580" marT="0" marB="0" anchor="ctr"/>
                </a:tc>
                <a:extLst>
                  <a:ext uri="{0D108BD9-81ED-4DB2-BD59-A6C34878D82A}">
                    <a16:rowId xmlns:a16="http://schemas.microsoft.com/office/drawing/2014/main" val="10004"/>
                  </a:ext>
                </a:extLst>
              </a:tr>
              <a:tr h="525780">
                <a:tc>
                  <a:txBody>
                    <a:bodyPr/>
                    <a:lstStyle/>
                    <a:p>
                      <a:pPr marL="85725" indent="0" algn="ctr">
                        <a:spcBef>
                          <a:spcPct val="0"/>
                        </a:spcBef>
                        <a:spcAft>
                          <a:spcPct val="0"/>
                        </a:spcAft>
                      </a:pPr>
                      <a:r>
                        <a:rPr lang="zh-CN" altLang="en-US" sz="1400" dirty="0">
                          <a:latin typeface="微软雅黑 Light" panose="020B0502040204020203" pitchFamily="34" charset="-122"/>
                          <a:ea typeface="微软雅黑 Light" panose="020B0502040204020203" pitchFamily="34" charset="-122"/>
                          <a:cs typeface="微软雅黑 Light" panose="020B0502040204020203" pitchFamily="34" charset="-122"/>
                        </a:rPr>
                        <a:t>应用场景</a:t>
                      </a:r>
                      <a:endParaRPr lang="en-US" altLang="zh-CN" sz="1400" dirty="0">
                        <a:latin typeface="微软雅黑 Light" panose="020B0502040204020203" pitchFamily="34" charset="-122"/>
                        <a:ea typeface="微软雅黑 Light" panose="020B0502040204020203" pitchFamily="34" charset="-122"/>
                        <a:cs typeface="微软雅黑 Light" panose="020B0502040204020203" pitchFamily="34" charset="-122"/>
                      </a:endParaRPr>
                    </a:p>
                  </a:txBody>
                  <a:tcPr marL="68580" marR="68580" marT="0" marB="0" anchor="ctr"/>
                </a:tc>
                <a:tc>
                  <a:txBody>
                    <a:bodyPr/>
                    <a:lstStyle/>
                    <a:p>
                      <a:pPr marL="85725" indent="0" algn="ctr">
                        <a:spcBef>
                          <a:spcPct val="0"/>
                        </a:spcBef>
                        <a:spcAft>
                          <a:spcPct val="0"/>
                        </a:spcAft>
                      </a:pPr>
                      <a:r>
                        <a:rPr lang="zh-CN" altLang="en-US" sz="1400" dirty="0">
                          <a:latin typeface="微软雅黑 Light" panose="020B0502040204020203" pitchFamily="34" charset="-122"/>
                          <a:ea typeface="微软雅黑 Light" panose="020B0502040204020203" pitchFamily="34" charset="-122"/>
                        </a:rPr>
                        <a:t>超低温冷链运输</a:t>
                      </a: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85725" indent="0" algn="ctr">
                        <a:spcBef>
                          <a:spcPct val="0"/>
                        </a:spcBef>
                        <a:spcAft>
                          <a:spcPct val="0"/>
                        </a:spcAft>
                      </a:pPr>
                      <a:r>
                        <a:rPr lang="zh-CN" altLang="en-US" sz="1400" dirty="0">
                          <a:latin typeface="微软雅黑 Light" panose="020B0502040204020203" pitchFamily="34" charset="-122"/>
                          <a:ea typeface="微软雅黑 Light" panose="020B0502040204020203" pitchFamily="34" charset="-122"/>
                        </a:rPr>
                        <a:t>冷库冷藏</a:t>
                      </a: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85725" indent="0" algn="ctr">
                        <a:spcBef>
                          <a:spcPct val="0"/>
                        </a:spcBef>
                        <a:spcAft>
                          <a:spcPct val="0"/>
                        </a:spcAft>
                      </a:pPr>
                      <a:r>
                        <a:rPr lang="zh-CN" altLang="en-US" sz="1400" dirty="0">
                          <a:latin typeface="微软雅黑 Light" panose="020B0502040204020203" pitchFamily="34" charset="-122"/>
                          <a:ea typeface="微软雅黑 Light" panose="020B0502040204020203" pitchFamily="34" charset="-122"/>
                        </a:rPr>
                        <a:t>冷库冷藏</a:t>
                      </a: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0" indent="0" algn="ctr">
                        <a:spcBef>
                          <a:spcPct val="0"/>
                        </a:spcBef>
                        <a:spcAft>
                          <a:spcPct val="0"/>
                        </a:spcAft>
                      </a:pPr>
                      <a:r>
                        <a:rPr lang="zh-CN" altLang="en-US" sz="1400" dirty="0">
                          <a:latin typeface="微软雅黑 Light" panose="020B0502040204020203" pitchFamily="34" charset="-122"/>
                          <a:ea typeface="微软雅黑 Light" panose="020B0502040204020203" pitchFamily="34" charset="-122"/>
                        </a:rPr>
                        <a:t>空调蓄冷</a:t>
                      </a: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85725" indent="0" algn="ctr">
                        <a:spcBef>
                          <a:spcPct val="0"/>
                        </a:spcBef>
                        <a:spcAft>
                          <a:spcPct val="0"/>
                        </a:spcAft>
                      </a:pPr>
                      <a:r>
                        <a:rPr lang="zh-CN" altLang="en-US" sz="1400" dirty="0">
                          <a:latin typeface="微软雅黑 Light" panose="020B0502040204020203" pitchFamily="34" charset="-122"/>
                          <a:ea typeface="微软雅黑 Light" panose="020B0502040204020203" pitchFamily="34" charset="-122"/>
                        </a:rPr>
                        <a:t>农业种植</a:t>
                      </a: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85725" marR="0" indent="0" algn="ctr" defTabSz="914400" rtl="0" eaLnBrk="1" fontAlgn="auto" latinLnBrk="0" hangingPunct="1">
                        <a:lnSpc>
                          <a:spcPct val="100000"/>
                        </a:lnSpc>
                        <a:spcBef>
                          <a:spcPct val="0"/>
                        </a:spcBef>
                        <a:spcAft>
                          <a:spcPct val="0"/>
                        </a:spcAft>
                        <a:buClrTx/>
                        <a:buSzTx/>
                        <a:buFontTx/>
                        <a:buNone/>
                        <a:tabLst/>
                        <a:defRPr/>
                      </a:pPr>
                      <a:r>
                        <a:rPr lang="zh-CN" altLang="en-US" sz="1400" dirty="0">
                          <a:latin typeface="微软雅黑 Light" panose="020B0502040204020203" pitchFamily="34" charset="-122"/>
                          <a:ea typeface="微软雅黑 Light" panose="020B0502040204020203" pitchFamily="34" charset="-122"/>
                        </a:rPr>
                        <a:t>农业大棚保暖</a:t>
                      </a: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85725" indent="0" algn="ctr">
                        <a:spcBef>
                          <a:spcPct val="0"/>
                        </a:spcBef>
                        <a:spcAft>
                          <a:spcPct val="0"/>
                        </a:spcAft>
                      </a:pPr>
                      <a:r>
                        <a:rPr lang="zh-CN" altLang="en-US" sz="1400" dirty="0">
                          <a:latin typeface="微软雅黑 Light" panose="020B0502040204020203" pitchFamily="34" charset="-122"/>
                          <a:ea typeface="微软雅黑 Light" panose="020B0502040204020203" pitchFamily="34" charset="-122"/>
                        </a:rPr>
                        <a:t>热水节能调控</a:t>
                      </a: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85725" indent="0" algn="ctr" fontAlgn="ctr">
                        <a:spcBef>
                          <a:spcPct val="0"/>
                        </a:spcBef>
                        <a:spcAft>
                          <a:spcPct val="0"/>
                        </a:spcAft>
                      </a:pPr>
                      <a:r>
                        <a:rPr lang="zh-CN" altLang="en-US" sz="1400" dirty="0">
                          <a:latin typeface="微软雅黑 Light" panose="020B0502040204020203" pitchFamily="34" charset="-122"/>
                          <a:ea typeface="微软雅黑 Light" panose="020B0502040204020203" pitchFamily="34" charset="-122"/>
                        </a:rPr>
                        <a:t>热水储存</a:t>
                      </a: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extLst>
                  <a:ext uri="{0D108BD9-81ED-4DB2-BD59-A6C34878D82A}">
                    <a16:rowId xmlns:a16="http://schemas.microsoft.com/office/drawing/2014/main" val="10005"/>
                  </a:ext>
                </a:extLst>
              </a:tr>
              <a:tr h="550545">
                <a:tc>
                  <a:txBody>
                    <a:bodyPr/>
                    <a:lstStyle/>
                    <a:p>
                      <a:pPr marL="85725" indent="0" algn="ctr">
                        <a:spcBef>
                          <a:spcPct val="0"/>
                        </a:spcBef>
                        <a:spcAft>
                          <a:spcPct val="0"/>
                        </a:spcAft>
                      </a:pPr>
                      <a:endParaRPr lang="en-US" altLang="zh-CN" sz="1400" dirty="0">
                        <a:latin typeface="微软雅黑 Light" panose="020B0502040204020203" pitchFamily="34" charset="-122"/>
                        <a:ea typeface="微软雅黑 Light" panose="020B0502040204020203" pitchFamily="34" charset="-122"/>
                        <a:cs typeface="微软雅黑 Light" panose="020B0502040204020203" pitchFamily="34" charset="-122"/>
                      </a:endParaRPr>
                    </a:p>
                  </a:txBody>
                  <a:tcPr marL="68580" marR="68580" marT="0" marB="0" anchor="ctr"/>
                </a:tc>
                <a:tc>
                  <a:txBody>
                    <a:bodyPr/>
                    <a:lstStyle/>
                    <a:p>
                      <a:pPr marL="85725" indent="0" algn="ctr">
                        <a:spcBef>
                          <a:spcPct val="0"/>
                        </a:spcBef>
                        <a:spcAft>
                          <a:spcPct val="0"/>
                        </a:spcAft>
                      </a:pP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85725" indent="0" algn="ctr">
                        <a:spcBef>
                          <a:spcPct val="0"/>
                        </a:spcBef>
                        <a:spcAft>
                          <a:spcPct val="0"/>
                        </a:spcAft>
                      </a:pP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0" indent="0" algn="ctr">
                        <a:spcBef>
                          <a:spcPct val="0"/>
                        </a:spcBef>
                        <a:spcAft>
                          <a:spcPct val="0"/>
                        </a:spcAft>
                      </a:pP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0" indent="0" algn="ctr">
                        <a:spcBef>
                          <a:spcPct val="0"/>
                        </a:spcBef>
                        <a:spcAft>
                          <a:spcPct val="0"/>
                        </a:spcAft>
                      </a:pP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85725" indent="0" algn="ctr">
                        <a:spcBef>
                          <a:spcPct val="0"/>
                        </a:spcBef>
                        <a:spcAft>
                          <a:spcPct val="0"/>
                        </a:spcAft>
                      </a:pP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85725" indent="0" algn="ctr">
                        <a:spcBef>
                          <a:spcPct val="0"/>
                        </a:spcBef>
                        <a:spcAft>
                          <a:spcPct val="0"/>
                        </a:spcAft>
                      </a:pP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85725" indent="0" algn="ctr">
                        <a:spcBef>
                          <a:spcPct val="0"/>
                        </a:spcBef>
                        <a:spcAft>
                          <a:spcPct val="0"/>
                        </a:spcAft>
                      </a:pP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tc>
                  <a:txBody>
                    <a:bodyPr/>
                    <a:lstStyle/>
                    <a:p>
                      <a:pPr marL="85725" indent="0" algn="ctr" fontAlgn="ctr">
                        <a:spcBef>
                          <a:spcPct val="0"/>
                        </a:spcBef>
                        <a:spcAft>
                          <a:spcPct val="0"/>
                        </a:spcAft>
                      </a:pPr>
                      <a:endParaRPr lang="en-US" altLang="zh-CN" sz="1400" dirty="0">
                        <a:latin typeface="微软雅黑 Light" panose="020B0502040204020203" pitchFamily="34" charset="-122"/>
                        <a:ea typeface="微软雅黑 Light" panose="020B0502040204020203" pitchFamily="34" charset="-122"/>
                      </a:endParaRPr>
                    </a:p>
                  </a:txBody>
                  <a:tcPr marL="68580" marR="68580" marT="0" marB="0" anchor="ctr"/>
                </a:tc>
                <a:extLst>
                  <a:ext uri="{0D108BD9-81ED-4DB2-BD59-A6C34878D82A}">
                    <a16:rowId xmlns:a16="http://schemas.microsoft.com/office/drawing/2014/main" val="10006"/>
                  </a:ext>
                </a:extLst>
              </a:tr>
            </a:tbl>
          </a:graphicData>
        </a:graphic>
      </p:graphicFrame>
      <p:sp>
        <p:nvSpPr>
          <p:cNvPr id="11" name="文本框 10"/>
          <p:cNvSpPr txBox="1"/>
          <p:nvPr/>
        </p:nvSpPr>
        <p:spPr>
          <a:xfrm>
            <a:off x="4079875" y="554990"/>
            <a:ext cx="3311525" cy="432435"/>
          </a:xfrm>
          <a:prstGeom prst="rect">
            <a:avLst/>
          </a:prstGeom>
        </p:spPr>
        <p:txBody>
          <a:bodyPr wrap="square">
            <a:spAutoFit/>
          </a:bodyPr>
          <a:lstStyle/>
          <a:p>
            <a:pPr marL="0" indent="0" algn="just" defTabSz="266700">
              <a:spcBef>
                <a:spcPct val="0"/>
              </a:spcBef>
              <a:spcAft>
                <a:spcPct val="0"/>
              </a:spcAft>
            </a:pPr>
            <a:r>
              <a:rPr kumimoji="1" lang="zh-CN" altLang="en-US" sz="2215" b="1" dirty="0">
                <a:solidFill>
                  <a:schemeClr val="tx1"/>
                </a:solidFill>
                <a:latin typeface="微软雅黑" panose="020B0503020204020204" pitchFamily="34" charset="-122"/>
                <a:cs typeface="微软雅黑 Light" panose="020B0502040204020203" pitchFamily="34" charset="-122"/>
              </a:rPr>
              <a:t>相變蓄能材料產品參數</a:t>
            </a:r>
          </a:p>
        </p:txBody>
      </p:sp>
      <p:pic>
        <p:nvPicPr>
          <p:cNvPr id="12" name="图片 2" descr="1739257870791"/>
          <p:cNvPicPr>
            <a:picLocks noChangeAspect="1"/>
          </p:cNvPicPr>
          <p:nvPr/>
        </p:nvPicPr>
        <p:blipFill>
          <a:blip r:embed="rId12"/>
          <a:stretch>
            <a:fillRect/>
          </a:stretch>
        </p:blipFill>
        <p:spPr>
          <a:xfrm>
            <a:off x="4286250" y="4955540"/>
            <a:ext cx="3655060" cy="1766570"/>
          </a:xfrm>
          <a:prstGeom prst="rect">
            <a:avLst/>
          </a:prstGeom>
        </p:spPr>
      </p:pic>
    </p:spTree>
    <p:custDataLst>
      <p:tags r:id="rId1"/>
    </p:custData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5044cf28-7e19-4fa1-b348-6ebc9d355e0d"/>
  <p:tag name="COMMONDATA" val="eyJoZGlkIjoiMzc4MzcxM2U4Y2VmNGNlNmI5ZTYzNTRiNjBhMmI5ZGYifQ=="/>
  <p:tag name="RESOURCE_RECORD_KEY" val="{&quot;13&quot;:[4364884,4364912,19965469],&quot;65&quot;:[20229844]}"/>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277.0250393700788,&quot;left&quot;:362,&quot;top&quot;:163.17496062992126,&quot;width&quot;:496.6539315252259}"/>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7"/>
  <p:tag name="KSO_WM_UNIT_ID" val="diagram20229844_1*i*17"/>
  <p:tag name="KSO_WM_TEMPLATE_CATEGORY" val="diagram"/>
  <p:tag name="KSO_WM_TEMPLATE_INDEX" val="20229844"/>
  <p:tag name="KSO_WM_UNIT_LAYERLEVEL" val="1"/>
  <p:tag name="KSO_WM_TAG_VERSION" val="1.0"/>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7"/>
  <p:tag name="KSO_WM_UNIT_ID" val="diagram20229844_1*i*17"/>
  <p:tag name="KSO_WM_TEMPLATE_CATEGORY" val="diagram"/>
  <p:tag name="KSO_WM_TEMPLATE_INDEX" val="20229844"/>
  <p:tag name="KSO_WM_UNIT_LAYERLEVEL" val="1"/>
  <p:tag name="KSO_WM_TAG_VERSION" val="1.0"/>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77.0250393700788,&quot;left&quot;:362,&quot;top&quot;:163.17496062992126,&quot;width&quot;:496.6539315252259}"/>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7"/>
  <p:tag name="KSO_WM_UNIT_ID" val="diagram20229844_1*i*17"/>
  <p:tag name="KSO_WM_TEMPLATE_CATEGORY" val="diagram"/>
  <p:tag name="KSO_WM_TEMPLATE_INDEX" val="20229844"/>
  <p:tag name="KSO_WM_UNIT_LAYERLEVEL" val="1"/>
  <p:tag name="KSO_WM_TAG_VERSION" val="1.0"/>
</p:tagLst>
</file>

<file path=ppt/tags/tag112.xml><?xml version="1.0" encoding="utf-8"?>
<p:tagLst xmlns:a="http://schemas.openxmlformats.org/drawingml/2006/main" xmlns:r="http://schemas.openxmlformats.org/officeDocument/2006/relationships" xmlns:p="http://schemas.openxmlformats.org/presentationml/2006/main">
  <p:tag name="PA" val="v5.2.10"/>
  <p:tag name="KSO_WM_BEAUTIFY_FLAG" val="#wm#"/>
  <p:tag name="KSO_WM_UNIT_ISCONTENTSTITLE" val="0"/>
  <p:tag name="KSO_WM_UNIT_ISNUMDGMTITLE" val="0"/>
  <p:tag name="KSO_WM_UNIT_PRESET_TEXT" val="此处输入标题"/>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9846_1*a*1"/>
  <p:tag name="KSO_WM_TEMPLATE_CATEGORY" val="diagram"/>
  <p:tag name="KSO_WM_TEMPLATE_INDEX" val="20229846"/>
  <p:tag name="KSO_WM_UNIT_LAYERLEVEL" val="1"/>
  <p:tag name="KSO_WM_TAG_VERSION" val="1.0"/>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7"/>
  <p:tag name="KSO_WM_UNIT_ID" val="diagram20229844_1*i*17"/>
  <p:tag name="KSO_WM_TEMPLATE_CATEGORY" val="diagram"/>
  <p:tag name="KSO_WM_TEMPLATE_INDEX" val="20229844"/>
  <p:tag name="KSO_WM_UNIT_LAYERLEVEL" val="1"/>
  <p:tag name="KSO_WM_TAG_VERSION" val="1.0"/>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277.0250393700788,&quot;left&quot;:362,&quot;top&quot;:163.17496062992126,&quot;width&quot;:496.6539315252259}"/>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121.xml><?xml version="1.0" encoding="utf-8"?>
<p:tagLst xmlns:a="http://schemas.openxmlformats.org/drawingml/2006/main" xmlns:r="http://schemas.openxmlformats.org/officeDocument/2006/relationships" xmlns:p="http://schemas.openxmlformats.org/presentationml/2006/main">
  <p:tag name="PA" val="v5.2.10"/>
  <p:tag name="KSO_WM_BEAUTIFY_FLAG" val="#wm#"/>
  <p:tag name="KSO_WM_UNIT_ISCONTENTSTITLE" val="0"/>
  <p:tag name="KSO_WM_UNIT_ISNUMDGMTITLE" val="0"/>
  <p:tag name="KSO_WM_UNIT_PRESET_TEXT" val="此处输入标题"/>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9846_1*a*1"/>
  <p:tag name="KSO_WM_TEMPLATE_CATEGORY" val="diagram"/>
  <p:tag name="KSO_WM_TEMPLATE_INDEX" val="20229846"/>
  <p:tag name="KSO_WM_UNIT_LAYERLEVEL" val="1"/>
  <p:tag name="KSO_WM_TAG_VERSION" val="1.0"/>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7"/>
  <p:tag name="KSO_WM_UNIT_ID" val="diagram20229844_1*i*17"/>
  <p:tag name="KSO_WM_TEMPLATE_CATEGORY" val="diagram"/>
  <p:tag name="KSO_WM_TEMPLATE_INDEX" val="20229844"/>
  <p:tag name="KSO_WM_UNIT_LAYERLEVEL" val="1"/>
  <p:tag name="KSO_WM_TAG_VERSION" val="1.0"/>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277.0250393700788,&quot;left&quot;:362,&quot;top&quot;:163.17496062992126,&quot;width&quot;:496.6539315252259}"/>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29844"/>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 name="KSO_WM_BEAUTIFY_FLAG" val=""/>
  <p:tag name="KSO_WM_DIAGRAM_VIRTUALLY_FRAME" val="{&quot;height&quot;:277.0250393700788,&quot;left&quot;:362,&quot;top&quot;:163.17496062992126,&quot;width&quot;:496.6539315252259}"/>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29844"/>
  <p:tag name="RESOURCE_RECORD_KEY" val="{&quot;13&quot;:[4364884],&quot;65&quot;:[20229844]}"/>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BEAUTIFY_FLAG" val=""/>
  <p:tag name="KSO_WM_DIAGRAM_VIRTUALLY_FRAME" val="{&quot;height&quot;:277.0250393700788,&quot;left&quot;:362,&quot;top&quot;:163.17496062992126,&quot;width&quot;:496.6539315252259}"/>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2"/>
  <p:tag name="KSO_WM_UNIT_ID" val="diagram20229844_1*a*2"/>
  <p:tag name="KSO_WM_TEMPLATE_CATEGORY" val="diagram"/>
  <p:tag name="KSO_WM_TEMPLATE_INDEX" val="20229844"/>
  <p:tag name="KSO_WM_UNIT_LAYERLEVEL" val="1"/>
  <p:tag name="KSO_WM_TAG_VERSION" val="1.0"/>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77.0250393700788,&quot;left&quot;:362,&quot;top&quot;:163.17496062992126,&quot;width&quot;:496.6539315252259}"/>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2"/>
  <p:tag name="KSO_WM_UNIT_ID" val="diagram20229844_1*a*2"/>
  <p:tag name="KSO_WM_TEMPLATE_CATEGORY" val="diagram"/>
  <p:tag name="KSO_WM_TEMPLATE_INDEX" val="20229844"/>
  <p:tag name="KSO_WM_UNIT_LAYERLEVEL" val="1"/>
  <p:tag name="KSO_WM_TAG_VERSION" val="1.0"/>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77.0250393700788,&quot;left&quot;:362,&quot;top&quot;:163.17496062992126,&quot;width&quot;:496.6539315252259}"/>
</p:tagLst>
</file>

<file path=ppt/tags/tag170.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 name="RESOURCE_RECORD_KEY" val="{&quot;29&quot;:[50000159,50000076,50052448,50000283,50000090,50000086,50000042,50052433,50052716],&quot;65&quot;:[20229844]}"/>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wm#"/>
  <p:tag name="KSO_WM_UNIT_SUBTYPE" val="a"/>
  <p:tag name="KSO_WM_UNIT_PRESET_TEXT" val="单击输入正文，文字是您思想的提炼，为演示发布的效果，请尽量言简意赅的阐述观点"/>
  <p:tag name="KSO_WM_UNIT_NOCLEAR" val="0"/>
  <p:tag name="KSO_WM_UNIT_VALUE" val="44"/>
  <p:tag name="KSO_WM_UNIT_HIGHLIGHT" val="0"/>
  <p:tag name="KSO_WM_UNIT_COMPATIBLE" val="0"/>
  <p:tag name="KSO_WM_UNIT_DIAGRAM_ISNUMVISUAL" val="0"/>
  <p:tag name="KSO_WM_UNIT_DIAGRAM_ISREFERUNIT" val="0"/>
  <p:tag name="KSO_WM_UNIT_TYPE" val="f"/>
  <p:tag name="KSO_WM_UNIT_INDEX" val="1"/>
  <p:tag name="KSO_WM_UNIT_ID" val="diagram20229844_1*f*1"/>
  <p:tag name="KSO_WM_TEMPLATE_CATEGORY" val="diagram"/>
  <p:tag name="KSO_WM_TEMPLATE_INDEX" val="20229844"/>
  <p:tag name="KSO_WM_UNIT_LAYERLEVEL" val="1"/>
  <p:tag name="KSO_WM_TAG_VERSION" val="1.0"/>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wm#"/>
  <p:tag name="KSO_WM_UNIT_SUBTYPE" val="a"/>
  <p:tag name="KSO_WM_UNIT_PRESET_TEXT" val="单击输入正文，文字是您思想的提炼，为演示发布的效果，请尽量言简意赅的阐述观点"/>
  <p:tag name="KSO_WM_UNIT_NOCLEAR" val="0"/>
  <p:tag name="KSO_WM_UNIT_VALUE" val="44"/>
  <p:tag name="KSO_WM_UNIT_HIGHLIGHT" val="0"/>
  <p:tag name="KSO_WM_UNIT_COMPATIBLE" val="0"/>
  <p:tag name="KSO_WM_UNIT_DIAGRAM_ISNUMVISUAL" val="0"/>
  <p:tag name="KSO_WM_UNIT_DIAGRAM_ISREFERUNIT" val="0"/>
  <p:tag name="KSO_WM_UNIT_TYPE" val="f"/>
  <p:tag name="KSO_WM_UNIT_INDEX" val="1"/>
  <p:tag name="KSO_WM_UNIT_ID" val="diagram20229844_1*f*1"/>
  <p:tag name="KSO_WM_TEMPLATE_CATEGORY" val="diagram"/>
  <p:tag name="KSO_WM_TEMPLATE_INDEX" val="20229844"/>
  <p:tag name="KSO_WM_UNIT_LAYERLEVEL" val="1"/>
  <p:tag name="KSO_WM_TAG_VERSION" val="1.0"/>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2"/>
  <p:tag name="KSO_WM_UNIT_ID" val="diagram20229844_1*a*2"/>
  <p:tag name="KSO_WM_TEMPLATE_CATEGORY" val="diagram"/>
  <p:tag name="KSO_WM_TEMPLATE_INDEX" val="20229844"/>
  <p:tag name="KSO_WM_UNIT_LAYERLEVEL" val="1"/>
  <p:tag name="KSO_WM_TAG_VERSION" val="1.0"/>
</p:tagLst>
</file>

<file path=ppt/tags/tag176.xml><?xml version="1.0" encoding="utf-8"?>
<p:tagLst xmlns:a="http://schemas.openxmlformats.org/drawingml/2006/main" xmlns:r="http://schemas.openxmlformats.org/officeDocument/2006/relationships" xmlns:p="http://schemas.openxmlformats.org/presentationml/2006/main">
  <p:tag name="TABLE_ENDDRAG_ORIGIN_RECT" val="636*278"/>
  <p:tag name="TABLE_ENDDRAG_RECT" val="40*239*636*278"/>
  <p:tag name="TABLE_EMPHASIZE_COL" val="4"/>
  <p:tag name="TABLE_EMPHASIZE_COL_ID" val="4"/>
  <p:tag name="KSO_WM_UNIT_TABLE_BEAUTIFY" val="smartTable{e79e092d-0e85-49e1-87f7-03621ac43ad4}"/>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1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 name="KSO_WM_BEAUTIFY_FLAG" val=""/>
  <p:tag name="KSO_WM_DIAGRAM_VIRTUALLY_FRAME" val="{&quot;height&quot;:277.0250393700788,&quot;left&quot;:362,&quot;top&quot;:163.17496062992126,&quot;width&quot;:496.6539315252259}"/>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2"/>
  <p:tag name="KSO_WM_UNIT_ID" val="diagram20229844_1*a*2"/>
  <p:tag name="KSO_WM_TEMPLATE_CATEGORY" val="diagram"/>
  <p:tag name="KSO_WM_TEMPLATE_INDEX" val="20229844"/>
  <p:tag name="KSO_WM_UNIT_LAYERLEVEL" val="1"/>
  <p:tag name="KSO_WM_TAG_VERSION" val="1.0"/>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wm#"/>
  <p:tag name="KSO_WM_UNIT_SUBTYPE" val="a"/>
  <p:tag name="KSO_WM_UNIT_PRESET_TEXT" val="单击输入正文，文字是您思想的提炼，为演示发布的效果，请尽量言简意赅的阐述观点"/>
  <p:tag name="KSO_WM_UNIT_NOCLEAR" val="0"/>
  <p:tag name="KSO_WM_UNIT_VALUE" val="44"/>
  <p:tag name="KSO_WM_UNIT_HIGHLIGHT" val="0"/>
  <p:tag name="KSO_WM_UNIT_COMPATIBLE" val="0"/>
  <p:tag name="KSO_WM_UNIT_DIAGRAM_ISNUMVISUAL" val="0"/>
  <p:tag name="KSO_WM_UNIT_DIAGRAM_ISREFERUNIT" val="0"/>
  <p:tag name="KSO_WM_UNIT_TYPE" val="f"/>
  <p:tag name="KSO_WM_UNIT_INDEX" val="1"/>
  <p:tag name="KSO_WM_UNIT_ID" val="diagram20229844_1*f*1"/>
  <p:tag name="KSO_WM_TEMPLATE_CATEGORY" val="diagram"/>
  <p:tag name="KSO_WM_TEMPLATE_INDEX" val="20229844"/>
  <p:tag name="KSO_WM_UNIT_LAYERLEVEL" val="1"/>
  <p:tag name="KSO_WM_TAG_VERSION" val="1.0"/>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1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BEAUTIFY_FLAG" val=""/>
  <p:tag name="KSO_WM_DIAGRAM_VIRTUALLY_FRAME" val="{&quot;height&quot;:277.0250393700788,&quot;left&quot;:362,&quot;top&quot;:163.17496062992126,&quot;width&quot;:496.6539315252259}"/>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2"/>
  <p:tag name="KSO_WM_UNIT_ID" val="diagram20229844_1*a*2"/>
  <p:tag name="KSO_WM_TEMPLATE_CATEGORY" val="diagram"/>
  <p:tag name="KSO_WM_TEMPLATE_INDEX" val="20229844"/>
  <p:tag name="KSO_WM_UNIT_LAYERLEVEL" val="1"/>
  <p:tag name="KSO_WM_TAG_VERSION" val="1.0"/>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2"/>
  <p:tag name="KSO_WM_UNIT_ID" val="diagram20229844_1*a*2"/>
  <p:tag name="KSO_WM_TEMPLATE_CATEGORY" val="diagram"/>
  <p:tag name="KSO_WM_TEMPLATE_INDEX" val="20229844"/>
  <p:tag name="KSO_WM_UNIT_LAYERLEVEL" val="1"/>
  <p:tag name="KSO_WM_TAG_VERSION" val="1.0"/>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77.0250393700788,&quot;left&quot;:362,&quot;top&quot;:163.17496062992126,&quot;width&quot;:496.6539315252259}"/>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2"/>
  <p:tag name="KSO_WM_UNIT_ID" val="diagram20229844_1*a*2"/>
  <p:tag name="KSO_WM_TEMPLATE_CATEGORY" val="diagram"/>
  <p:tag name="KSO_WM_TEMPLATE_INDEX" val="20229844"/>
  <p:tag name="KSO_WM_UNIT_LAYERLEVEL" val="1"/>
  <p:tag name="KSO_WM_TAG_VERSION" val="1.0"/>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2"/>
  <p:tag name="KSO_WM_UNIT_ID" val="diagram20229844_1*a*2"/>
  <p:tag name="KSO_WM_TEMPLATE_CATEGORY" val="diagram"/>
  <p:tag name="KSO_WM_TEMPLATE_INDEX" val="20229844"/>
  <p:tag name="KSO_WM_UNIT_LAYERLEVEL" val="1"/>
  <p:tag name="KSO_WM_TAG_VERSION" val="1.0"/>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77.0250393700788,&quot;left&quot;:362,&quot;top&quot;:163.17496062992126,&quot;width&quot;:496.6539315252259}"/>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2"/>
  <p:tag name="KSO_WM_UNIT_ID" val="diagram20229844_1*a*2"/>
  <p:tag name="KSO_WM_TEMPLATE_CATEGORY" val="diagram"/>
  <p:tag name="KSO_WM_TEMPLATE_INDEX" val="20229844"/>
  <p:tag name="KSO_WM_UNIT_LAYERLEVEL" val="1"/>
  <p:tag name="KSO_WM_TAG_VERSION" val="1.0"/>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2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 name="KSO_WM_BEAUTIFY_FLAG" val=""/>
  <p:tag name="KSO_WM_DIAGRAM_VIRTUALLY_FRAME" val="{&quot;height&quot;:277.0250393700788,&quot;left&quot;:362,&quot;top&quot;:163.17496062992126,&quot;width&quot;:496.6539315252259}"/>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2"/>
  <p:tag name="KSO_WM_UNIT_ID" val="diagram20229844_1*a*2"/>
  <p:tag name="KSO_WM_TEMPLATE_CATEGORY" val="diagram"/>
  <p:tag name="KSO_WM_TEMPLATE_INDEX" val="20229844"/>
  <p:tag name="KSO_WM_UNIT_LAYERLEVEL" val="1"/>
  <p:tag name="KSO_WM_TAG_VERSION" val="1.0"/>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BEAUTIFY_FLAG" val=""/>
  <p:tag name="KSO_WM_DIAGRAM_VIRTUALLY_FRAME" val="{&quot;height&quot;:277.0250393700788,&quot;left&quot;:362,&quot;top&quot;:163.17496062992126,&quot;width&quot;:496.6539315252259}"/>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77.0250393700788,&quot;left&quot;:362,&quot;top&quot;:163.17496062992126,&quot;width&quot;:496.6539315252259}"/>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249.xml><?xml version="1.0" encoding="utf-8"?>
<p:tagLst xmlns:a="http://schemas.openxmlformats.org/drawingml/2006/main" xmlns:r="http://schemas.openxmlformats.org/officeDocument/2006/relationships" xmlns:p="http://schemas.openxmlformats.org/presentationml/2006/main">
  <p:tag name="KSO_WM_DIAGRAM_VIRTUALLY_FRAME" val="{&quot;height&quot;:347.0245669291338,&quot;left&quot;:5.664645669291338,&quot;top&quot;:101.73740157480313,&quot;width&quot;:940.1738582677165}"/>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77.0250393700788,&quot;left&quot;:362,&quot;top&quot;:163.17496062992126,&quot;width&quot;:496.6539315252259}"/>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47.0245669291338,&quot;left&quot;:5.664645669291338,&quot;top&quot;:101.73740157480313,&quot;width&quot;:940.1738582677165}"/>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47.0245669291338,&quot;left&quot;:5.664645669291338,&quot;top&quot;:101.73740157480313,&quot;width&quot;:940.1738582677165}"/>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53.xml><?xml version="1.0" encoding="utf-8"?>
<p:tagLst xmlns:a="http://schemas.openxmlformats.org/drawingml/2006/main" xmlns:r="http://schemas.openxmlformats.org/officeDocument/2006/relationships" xmlns:p="http://schemas.openxmlformats.org/presentationml/2006/main">
  <p:tag name="KSO_WM_DIAGRAM_VIRTUALLY_FRAME" val="{&quot;height&quot;:347.0245669291338,&quot;left&quot;:5.664645669291338,&quot;top&quot;:101.73740157480313,&quot;width&quot;:940.1738582677165}"/>
</p:tagLst>
</file>

<file path=ppt/tags/tag254.xml><?xml version="1.0" encoding="utf-8"?>
<p:tagLst xmlns:a="http://schemas.openxmlformats.org/drawingml/2006/main" xmlns:r="http://schemas.openxmlformats.org/officeDocument/2006/relationships" xmlns:p="http://schemas.openxmlformats.org/presentationml/2006/main">
  <p:tag name="KSO_WM_DIAGRAM_VIRTUALLY_FRAME" val="{&quot;height&quot;:347.0245669291338,&quot;left&quot;:5.664645669291338,&quot;top&quot;:101.73740157480313,&quot;width&quot;:940.1738582677165}"/>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TEXT" val=""/>
</p:tagLst>
</file>

<file path=ppt/tags/tag2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 name="KSO_WM_DIAGRAM_VIRTUALLY_FRAME" val="{&quot;height&quot;:277.0250393700788,&quot;left&quot;:362,&quot;top&quot;:163.17496062992126,&quot;width&quot;:496.6539315252259}"/>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64.xml><?xml version="1.0" encoding="utf-8"?>
<p:tagLst xmlns:a="http://schemas.openxmlformats.org/drawingml/2006/main" xmlns:r="http://schemas.openxmlformats.org/officeDocument/2006/relationships" xmlns:p="http://schemas.openxmlformats.org/presentationml/2006/main">
  <p:tag name="KSO_WM_UNIT_TABLE_BEAUTIFY" val="smartTable{2b236803-a678-4016-926d-8f495e9afc57}"/>
  <p:tag name="TABLE_EMPHASIZE_COLOR" val="14896461"/>
  <p:tag name="TABLE_SKINIDX" val="9"/>
  <p:tag name="TABLE_COLORIDX" val="26"/>
  <p:tag name="TABLE_COLOR_RGB" val="0x000000*0xFFFFFF*0x212121*0xFFFFFF*0xE34D4D*0xE67A4A*0xECAF40*0x8DC32D*0x38B8A3*0x33B93BF"/>
  <p:tag name="TABLE_ENDDRAG_ORIGIN_RECT" val="812*378"/>
  <p:tag name="TABLE_ENDDRAG_RECT" val="94*66*812*378"/>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2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5"/>
  <p:tag name="KSO_WM_UNIT_TEXT_FILL_FORE_SCHEMECOLOR_INDEX" val="13"/>
  <p:tag name="KSO_WM_UNIT_TEXT_FILL_TYPE" val="1"/>
  <p:tag name="KSO_WM_DIAGRAM_VIRTUALLY_FRAME" val="{&quot;height&quot;:277.0250393700788,&quot;left&quot;:362,&quot;top&quot;:163.17496062992126,&quot;width&quot;:496.6539315252259}"/>
</p:tagLst>
</file>

<file path=ppt/tags/tag28.xml><?xml version="1.0" encoding="utf-8"?>
<p:tagLst xmlns:a="http://schemas.openxmlformats.org/drawingml/2006/main" xmlns:r="http://schemas.openxmlformats.org/officeDocument/2006/relationships" xmlns:p="http://schemas.openxmlformats.org/presentationml/2006/main">
  <p:tag name="KSO_WM_DIAGRAM_VIRTUALLY_FRAME" val="{&quot;height&quot;:277.0250393700788,&quot;left&quot;:362,&quot;top&quot;:163.17496062992126,&quot;width&quot;:496.6539315252259}"/>
</p:tagLst>
</file>

<file path=ppt/tags/tag29.xml><?xml version="1.0" encoding="utf-8"?>
<p:tagLst xmlns:a="http://schemas.openxmlformats.org/drawingml/2006/main" xmlns:r="http://schemas.openxmlformats.org/officeDocument/2006/relationships" xmlns:p="http://schemas.openxmlformats.org/presentationml/2006/main">
  <p:tag name="KSO_WM_DIAGRAM_VIRTUALLY_FRAME" val="{&quot;height&quot;:277.0250393700788,&quot;left&quot;:362,&quot;top&quot;:163.17496062992126,&quot;width&quot;:496.6539315252259}"/>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29844"/>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0004_1*l_h_i*1_2_1"/>
  <p:tag name="KSO_WM_TEMPLATE_CATEGORY" val="diagram"/>
  <p:tag name="KSO_WM_TEMPLATE_INDEX" val="20230004"/>
  <p:tag name="KSO_WM_UNIT_LAYERLEVEL" val="1_1_1"/>
  <p:tag name="KSO_WM_TAG_VERSION" val="1.0"/>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0004_1*l_h_i*1_4_1"/>
  <p:tag name="KSO_WM_TEMPLATE_CATEGORY" val="diagram"/>
  <p:tag name="KSO_WM_TEMPLATE_INDEX" val="20230004"/>
  <p:tag name="KSO_WM_UNIT_LAYERLEVEL" val="1_1_1"/>
  <p:tag name="KSO_WM_TAG_VERSION" val="1.0"/>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0004_1*l_h_i*1_5_1"/>
  <p:tag name="KSO_WM_TEMPLATE_CATEGORY" val="diagram"/>
  <p:tag name="KSO_WM_TEMPLATE_INDEX" val="20230004"/>
  <p:tag name="KSO_WM_UNIT_LAYERLEVEL" val="1_1_1"/>
  <p:tag name="KSO_WM_TAG_VERSION" val="1.0"/>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 name="KSO_WM_UNIT_ISCONTENTSTITLE" val="0"/>
  <p:tag name="KSO_WM_UNIT_ISNUMDGMTITLE" val="0"/>
  <p:tag name="KSO_WM_UNIT_PRESET_TEXT" val="输入标题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30004_1*l_h_a*1_5_1"/>
  <p:tag name="KSO_WM_TEMPLATE_CATEGORY" val="diagram"/>
  <p:tag name="KSO_WM_TEMPLATE_INDEX" val="20230004"/>
  <p:tag name="KSO_WM_UNIT_LAYERLEVEL" val="1_1_1"/>
  <p:tag name="KSO_WM_TAG_VERSION" val="1.0"/>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 name="KSO_WM_UNIT_ISCONTENTSTITLE" val="0"/>
  <p:tag name="KSO_WM_UNIT_ISNUMDGMTITLE" val="0"/>
  <p:tag name="KSO_WM_UNIT_PRESET_TEXT" val="输入标题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0004_1*l_h_a*1_2_1"/>
  <p:tag name="KSO_WM_TEMPLATE_CATEGORY" val="diagram"/>
  <p:tag name="KSO_WM_TEMPLATE_INDEX" val="20230004"/>
  <p:tag name="KSO_WM_UNIT_LAYERLEVEL" val="1_1_1"/>
  <p:tag name="KSO_WM_TAG_VERSION" val="1.0"/>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 name="KSO_WM_UNIT_ISCONTENTSTITLE" val="0"/>
  <p:tag name="KSO_WM_UNIT_ISNUMDGMTITLE" val="0"/>
  <p:tag name="KSO_WM_UNIT_PRESET_TEXT" val="输入标题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0004_1*l_h_a*1_4_1"/>
  <p:tag name="KSO_WM_TEMPLATE_CATEGORY" val="diagram"/>
  <p:tag name="KSO_WM_TEMPLATE_INDEX" val="20230004"/>
  <p:tag name="KSO_WM_UNIT_LAYERLEVEL" val="1_1_1"/>
  <p:tag name="KSO_WM_TAG_VERSION" val="1.0"/>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0004_1*l_h_i*1_1_1"/>
  <p:tag name="KSO_WM_TEMPLATE_CATEGORY" val="diagram"/>
  <p:tag name="KSO_WM_TEMPLATE_INDEX" val="20230004"/>
  <p:tag name="KSO_WM_UNIT_LAYERLEVEL" val="1_1_1"/>
  <p:tag name="KSO_WM_TAG_VERSION" val="1.0"/>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 name="KSO_WM_UNIT_ISCONTENTSTITLE" val="0"/>
  <p:tag name="KSO_WM_UNIT_ISNUMDGMTITLE" val="0"/>
  <p:tag name="KSO_WM_UNIT_PRESET_TEXT" val="输入标题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0004_1*l_h_a*1_1_1"/>
  <p:tag name="KSO_WM_TEMPLATE_CATEGORY" val="diagram"/>
  <p:tag name="KSO_WM_TEMPLATE_INDEX" val="20230004"/>
  <p:tag name="KSO_WM_UNIT_LAYERLEVEL" val="1_1_1"/>
  <p:tag name="KSO_WM_TAG_VERSION" val="1.0"/>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3"/>
  <p:tag name="KSO_WM_UNIT_ID" val="diagram20229844_1*i*13"/>
  <p:tag name="KSO_WM_TEMPLATE_CATEGORY" val="diagram"/>
  <p:tag name="KSO_WM_TEMPLATE_INDEX" val="20229844"/>
  <p:tag name="KSO_WM_UNIT_LAYERLEVEL" val="1"/>
  <p:tag name="KSO_WM_TAG_VERSION" val="1.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4"/>
  <p:tag name="KSO_WM_UNIT_ID" val="diagram20229844_1*i*14"/>
  <p:tag name="KSO_WM_TEMPLATE_CATEGORY" val="diagram"/>
  <p:tag name="KSO_WM_TEMPLATE_INDEX" val="20229844"/>
  <p:tag name="KSO_WM_UNIT_LAYERLEVEL" val="1"/>
  <p:tag name="KSO_WM_TAG_VERSION" val="1.0"/>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2"/>
  <p:tag name="KSO_WM_UNIT_ID" val="diagram20229844_1*a*2"/>
  <p:tag name="KSO_WM_TEMPLATE_CATEGORY" val="diagram"/>
  <p:tag name="KSO_WM_TEMPLATE_INDEX" val="20229844"/>
  <p:tag name="KSO_WM_UNIT_LAYERLEVEL" val="1"/>
  <p:tag name="KSO_WM_TAG_VERSION" val="1.0"/>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UNIT_SUBTYPE" val="a"/>
  <p:tag name="KSO_WM_UNIT_PRESET_TEXT" val="单击输入正文，文字是您思想的提炼，为演示发布的效果，请尽量言简意赅的阐述观点"/>
  <p:tag name="KSO_WM_UNIT_NOCLEAR" val="0"/>
  <p:tag name="KSO_WM_UNIT_VALUE" val="44"/>
  <p:tag name="KSO_WM_UNIT_HIGHLIGHT" val="0"/>
  <p:tag name="KSO_WM_UNIT_COMPATIBLE" val="0"/>
  <p:tag name="KSO_WM_UNIT_DIAGRAM_ISNUMVISUAL" val="0"/>
  <p:tag name="KSO_WM_UNIT_DIAGRAM_ISREFERUNIT" val="0"/>
  <p:tag name="KSO_WM_UNIT_TYPE" val="f"/>
  <p:tag name="KSO_WM_UNIT_INDEX" val="1"/>
  <p:tag name="KSO_WM_UNIT_ID" val="diagram20229844_1*f*1"/>
  <p:tag name="KSO_WM_TEMPLATE_CATEGORY" val="diagram"/>
  <p:tag name="KSO_WM_TEMPLATE_INDEX" val="20229844"/>
  <p:tag name="KSO_WM_UNIT_LAYERLEVEL" val="1"/>
  <p:tag name="KSO_WM_TAG_VERSION" val="1.0"/>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5"/>
  <p:tag name="KSO_WM_UNIT_ID" val="diagram20229844_1*i*15"/>
  <p:tag name="KSO_WM_TEMPLATE_CATEGORY" val="diagram"/>
  <p:tag name="KSO_WM_TEMPLATE_INDEX" val="20229844"/>
  <p:tag name="KSO_WM_UNIT_LAYERLEVEL" val="1"/>
  <p:tag name="KSO_WM_TAG_VERSION" val="1.0"/>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6"/>
  <p:tag name="KSO_WM_UNIT_ID" val="diagram20229844_1*i*16"/>
  <p:tag name="KSO_WM_TEMPLATE_CATEGORY" val="diagram"/>
  <p:tag name="KSO_WM_TEMPLATE_INDEX" val="20229844"/>
  <p:tag name="KSO_WM_UNIT_LAYERLEVEL" val="1"/>
  <p:tag name="KSO_WM_TAG_VERSION" val="1.0"/>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7"/>
  <p:tag name="KSO_WM_UNIT_ID" val="diagram20229844_1*i*17"/>
  <p:tag name="KSO_WM_TEMPLATE_CATEGORY" val="diagram"/>
  <p:tag name="KSO_WM_TEMPLATE_INDEX" val="20229844"/>
  <p:tag name="KSO_WM_UNIT_LAYERLEVEL" val="1"/>
  <p:tag name="KSO_WM_TAG_VERSION" val="1.0"/>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8"/>
  <p:tag name="KSO_WM_UNIT_ID" val="diagram20229844_1*i*18"/>
  <p:tag name="KSO_WM_TEMPLATE_CATEGORY" val="diagram"/>
  <p:tag name="KSO_WM_TEMPLATE_INDEX" val="20229844"/>
  <p:tag name="KSO_WM_UNIT_LAYERLEVEL" val="1"/>
  <p:tag name="KSO_WM_TAG_VERSION" val="1.0"/>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diagram20229844_1*i*2"/>
  <p:tag name="KSO_WM_TEMPLATE_CATEGORY" val="diagram"/>
  <p:tag name="KSO_WM_TEMPLATE_INDEX" val="20229844"/>
  <p:tag name="KSO_WM_UNIT_LAYERLEVEL" val="1"/>
  <p:tag name="KSO_WM_TAG_VERSION" val="1.0"/>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diagram20229844_1*i*3"/>
  <p:tag name="KSO_WM_TEMPLATE_CATEGORY" val="diagram"/>
  <p:tag name="KSO_WM_TEMPLATE_INDEX" val="20229844"/>
  <p:tag name="KSO_WM_UNIT_LAYERLEVEL" val="1"/>
  <p:tag name="KSO_WM_TAG_VERSION" val="1.0"/>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 name="RESOURCE_RECORD_KEY" val="{&quot;13&quot;:[4364912],&quot;65&quot;:[20229844]}"/>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13,&quot;width&quot;:2113}"/>
</p:tagLst>
</file>

<file path=ppt/tags/tag90.xml><?xml version="1.0" encoding="utf-8"?>
<p:tagLst xmlns:a="http://schemas.openxmlformats.org/drawingml/2006/main" xmlns:r="http://schemas.openxmlformats.org/officeDocument/2006/relationships" xmlns:p="http://schemas.openxmlformats.org/presentationml/2006/main">
  <p:tag name="TABLE_ENDDRAG_ORIGIN_RECT" val="688*292"/>
  <p:tag name="TABLE_ENDDRAG_RECT" val="85*101*688*292"/>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SPECIAL_SOURCE" val="bdnull"/>
  <p:tag name="KSO_WM_SLIDE_ID" val="diagram20229844_1"/>
  <p:tag name="KSO_WM_TEMPLATE_SUBCATEGORY" val="0"/>
  <p:tag name="KSO_WM_TEMPLATE_MASTER_TYPE" val="1"/>
  <p:tag name="KSO_WM_TEMPLATE_COLOR_TYPE" val="0"/>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29844"/>
  <p:tag name="KSO_WM_SLIDE_LAYOUT" val="a_d_f"/>
  <p:tag name="KSO_WM_SLIDE_LAYOUT_CNT" val="2_1_1"/>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diagram20229844_1*i*11"/>
  <p:tag name="KSO_WM_TEMPLATE_CATEGORY" val="diagram"/>
  <p:tag name="KSO_WM_TEMPLATE_INDEX" val="20229844"/>
  <p:tag name="KSO_WM_UNIT_LAYERLEVEL" val="1"/>
  <p:tag name="KSO_WM_TAG_VERSION" val="1.0"/>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7"/>
  <p:tag name="KSO_WM_UNIT_ID" val="diagram20229844_1*i*17"/>
  <p:tag name="KSO_WM_TEMPLATE_CATEGORY" val="diagram"/>
  <p:tag name="KSO_WM_TEMPLATE_INDEX" val="20229844"/>
  <p:tag name="KSO_WM_UNIT_LAYERLEVEL" val="1"/>
  <p:tag name="KSO_WM_TAG_VERSION" val="1.0"/>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diagram20229844_1*i*4"/>
  <p:tag name="KSO_WM_TEMPLATE_CATEGORY" val="diagram"/>
  <p:tag name="KSO_WM_TEMPLATE_INDEX" val="20229844"/>
  <p:tag name="KSO_WM_UNIT_LAYERLEVEL" val="1"/>
  <p:tag name="KSO_WM_TAG_VERSION" val="1.0"/>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7"/>
  <p:tag name="KSO_WM_UNIT_ID" val="diagram20229844_1*i*17"/>
  <p:tag name="KSO_WM_TEMPLATE_CATEGORY" val="diagram"/>
  <p:tag name="KSO_WM_TEMPLATE_INDEX" val="20229844"/>
  <p:tag name="KSO_WM_UNIT_LAYERLEVEL" val="1"/>
  <p:tag name="KSO_WM_TAG_VERSION" val="1.0"/>
</p:tagLst>
</file>

<file path=ppt/tags/tag99.xml><?xml version="1.0" encoding="utf-8"?>
<p:tagLst xmlns:a="http://schemas.openxmlformats.org/drawingml/2006/main" xmlns:r="http://schemas.openxmlformats.org/officeDocument/2006/relationships" xmlns:p="http://schemas.openxmlformats.org/presentationml/2006/main">
  <p:tag name="PA" val="v5.2.10"/>
  <p:tag name="KSO_WM_BEAUTIFY_FLAG" val="#wm#"/>
  <p:tag name="KSO_WM_UNIT_ISCONTENTSTITLE" val="0"/>
  <p:tag name="KSO_WM_UNIT_ISNUMDGMTITLE" val="0"/>
  <p:tag name="KSO_WM_UNIT_PRESET_TEXT" val="此处输入标题"/>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9846_1*a*1"/>
  <p:tag name="KSO_WM_TEMPLATE_CATEGORY" val="diagram"/>
  <p:tag name="KSO_WM_TEMPLATE_INDEX" val="20229846"/>
  <p:tag name="KSO_WM_UNIT_LAYERLEVEL" val="1"/>
  <p:tag name="KSO_WM_TAG_VERSION" val="1.0"/>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1455</TotalTime>
  <Words>4528</Words>
  <Application>Microsoft Office PowerPoint</Application>
  <PresentationFormat>寬螢幕</PresentationFormat>
  <Paragraphs>456</Paragraphs>
  <Slides>37</Slides>
  <Notes>21</Notes>
  <HiddenSlides>0</HiddenSlides>
  <MMClips>0</MMClips>
  <ScaleCrop>false</ScaleCrop>
  <HeadingPairs>
    <vt:vector size="8" baseType="variant">
      <vt:variant>
        <vt:lpstr>使用字型</vt:lpstr>
      </vt:variant>
      <vt:variant>
        <vt:i4>12</vt:i4>
      </vt:variant>
      <vt:variant>
        <vt:lpstr>佈景主題</vt:lpstr>
      </vt:variant>
      <vt:variant>
        <vt:i4>1</vt:i4>
      </vt:variant>
      <vt:variant>
        <vt:lpstr>內嵌 OLE 伺服程式</vt:lpstr>
      </vt:variant>
      <vt:variant>
        <vt:i4>1</vt:i4>
      </vt:variant>
      <vt:variant>
        <vt:lpstr>投影片標題</vt:lpstr>
      </vt:variant>
      <vt:variant>
        <vt:i4>37</vt:i4>
      </vt:variant>
    </vt:vector>
  </HeadingPairs>
  <TitlesOfParts>
    <vt:vector size="51" baseType="lpstr">
      <vt:lpstr>微软雅黑</vt:lpstr>
      <vt:lpstr>微软雅黑 Light</vt:lpstr>
      <vt:lpstr>宋体</vt:lpstr>
      <vt:lpstr>汉仪雅酷黑 55W</vt:lpstr>
      <vt:lpstr>思源宋体 CN</vt:lpstr>
      <vt:lpstr>思源宋体 CN Heavy</vt:lpstr>
      <vt:lpstr>思源黑体 CN Heavy</vt:lpstr>
      <vt:lpstr>思源黑体 CN Light</vt:lpstr>
      <vt:lpstr>Arial</vt:lpstr>
      <vt:lpstr>Calibri</vt:lpstr>
      <vt:lpstr>Times New Roman</vt:lpstr>
      <vt:lpstr>Wingdings</vt:lpstr>
      <vt:lpstr>Office 主题​​</vt:lpstr>
      <vt:lpstr>Paintbrush Picture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Lin</dc:creator>
  <cp:lastModifiedBy>almas lao</cp:lastModifiedBy>
  <cp:revision>388</cp:revision>
  <dcterms:created xsi:type="dcterms:W3CDTF">2019-06-19T02:08:00Z</dcterms:created>
  <dcterms:modified xsi:type="dcterms:W3CDTF">2025-09-03T23:19:56Z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4305F6BC32D249DD84C114A9E937CA5A_13</vt:lpwstr>
  </property>
</Properties>
</file>